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5"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59" r:id="rId28"/>
    <p:sldId id="260" r:id="rId29"/>
    <p:sldId id="261" r:id="rId30"/>
    <p:sldId id="262" r:id="rId31"/>
    <p:sldId id="263" r:id="rId32"/>
    <p:sldId id="264" r:id="rId33"/>
    <p:sldId id="256" r:id="rId34"/>
    <p:sldId id="292" r:id="rId35"/>
    <p:sldId id="257" r:id="rId36"/>
    <p:sldId id="26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8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0637C-A6DF-4894-B38E-6BAB335AB208}" type="datetimeFigureOut">
              <a:rPr lang="en-US" smtClean="0"/>
              <a:pPr/>
              <a:t>3/29/2011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6E37E4-D9F5-451F-A01E-F360B5213D8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p>
        </p:txBody>
      </p:sp>
      <p:sp>
        <p:nvSpPr>
          <p:cNvPr id="68612" name="Slide Number Placeholder 3"/>
          <p:cNvSpPr>
            <a:spLocks noGrp="1"/>
          </p:cNvSpPr>
          <p:nvPr>
            <p:ph type="sldNum" sz="quarter" idx="5"/>
          </p:nvPr>
        </p:nvSpPr>
        <p:spPr>
          <a:noFill/>
        </p:spPr>
        <p:txBody>
          <a:bodyPr/>
          <a:lstStyle/>
          <a:p>
            <a:fld id="{C657F972-8364-47C3-98E3-D68701F46D97}" type="slidenum">
              <a:rPr lang="en-US" smtClean="0"/>
              <a:pPr/>
              <a:t>26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FB1AF1C-752A-4E99-B817-09B3BE074C14}" type="slidenum">
              <a:rPr lang="en-US" smtClean="0"/>
              <a:pPr/>
              <a:t>27</a:t>
            </a:fld>
            <a:endParaRPr lang="en-US" smtClean="0"/>
          </a:p>
        </p:txBody>
      </p:sp>
      <p:sp>
        <p:nvSpPr>
          <p:cNvPr id="89091" name="Slide Image Placeholder 1"/>
          <p:cNvSpPr>
            <a:spLocks noGrp="1" noRot="1" noChangeAspect="1" noTextEdit="1"/>
          </p:cNvSpPr>
          <p:nvPr>
            <p:ph type="sldImg"/>
          </p:nvPr>
        </p:nvSpPr>
        <p:spPr>
          <a:ln/>
        </p:spPr>
      </p:sp>
      <p:sp>
        <p:nvSpPr>
          <p:cNvPr id="8909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909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A388E36-A984-49C8-80BE-B32784E83E03}" type="slidenum">
              <a:rPr lang="en-US" sz="1200">
                <a:latin typeface="Calibri" pitchFamily="34" charset="0"/>
              </a:rPr>
              <a:pPr algn="r"/>
              <a:t>27</a:t>
            </a:fld>
            <a:endParaRPr lang="en-US"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CB1931F-33BD-4102-AD14-68DABE4C9B98}" type="slidenum">
              <a:rPr lang="en-US" smtClean="0"/>
              <a:pPr/>
              <a:t>28</a:t>
            </a:fld>
            <a:endParaRPr lang="en-US" smtClean="0"/>
          </a:p>
        </p:txBody>
      </p:sp>
      <p:sp>
        <p:nvSpPr>
          <p:cNvPr id="82947" name="Slide Image Placeholder 1"/>
          <p:cNvSpPr>
            <a:spLocks noGrp="1" noRot="1" noChangeAspect="1" noTextEdit="1"/>
          </p:cNvSpPr>
          <p:nvPr>
            <p:ph type="sldImg"/>
          </p:nvPr>
        </p:nvSpPr>
        <p:spPr>
          <a:ln/>
        </p:spPr>
      </p:sp>
      <p:sp>
        <p:nvSpPr>
          <p:cNvPr id="82948"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294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88A5E97-4F9D-4C24-9FBB-171A41E7C290}" type="slidenum">
              <a:rPr lang="en-US" sz="1200">
                <a:latin typeface="Calibri" pitchFamily="34" charset="0"/>
              </a:rPr>
              <a:pPr algn="r"/>
              <a:t>28</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01EEEE9C-435C-4B00-AA72-ADBCB016195F}" type="slidenum">
              <a:rPr lang="en-US" smtClean="0"/>
              <a:pPr/>
              <a:t>29</a:t>
            </a:fld>
            <a:endParaRPr lang="en-US" smtClean="0"/>
          </a:p>
        </p:txBody>
      </p:sp>
      <p:sp>
        <p:nvSpPr>
          <p:cNvPr id="83971" name="Slide Image Placeholder 1"/>
          <p:cNvSpPr>
            <a:spLocks noGrp="1" noRot="1" noChangeAspect="1" noTextEdit="1"/>
          </p:cNvSpPr>
          <p:nvPr>
            <p:ph type="sldImg"/>
          </p:nvPr>
        </p:nvSpPr>
        <p:spPr>
          <a:ln/>
        </p:spPr>
      </p:sp>
      <p:sp>
        <p:nvSpPr>
          <p:cNvPr id="8397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397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89BA822-3441-4C85-8E40-8C5B9149B1A9}" type="slidenum">
              <a:rPr lang="en-US" sz="1200">
                <a:latin typeface="Calibri" pitchFamily="34" charset="0"/>
              </a:rPr>
              <a:pPr algn="r"/>
              <a:t>29</a:t>
            </a:fld>
            <a:endParaRPr lang="en-US"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9D5F56-3DD1-4230-902A-47639DEF88E3}" type="slidenum">
              <a:rPr lang="en-US" smtClean="0"/>
              <a:pPr/>
              <a:t>30</a:t>
            </a:fld>
            <a:endParaRPr lang="en-US" smtClean="0"/>
          </a:p>
        </p:txBody>
      </p:sp>
      <p:sp>
        <p:nvSpPr>
          <p:cNvPr id="84995" name="Slide Image Placeholder 1"/>
          <p:cNvSpPr>
            <a:spLocks noGrp="1" noRot="1" noChangeAspect="1" noTextEdit="1"/>
          </p:cNvSpPr>
          <p:nvPr>
            <p:ph type="sldImg"/>
          </p:nvPr>
        </p:nvSpPr>
        <p:spPr>
          <a:ln/>
        </p:spPr>
      </p:sp>
      <p:sp>
        <p:nvSpPr>
          <p:cNvPr id="84996"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499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EA1E7EB-9D3B-4CE9-B8CD-1549BB84B2F0}" type="slidenum">
              <a:rPr lang="en-US" sz="1200">
                <a:latin typeface="Calibri" pitchFamily="34" charset="0"/>
              </a:rPr>
              <a:pPr algn="r"/>
              <a:t>30</a:t>
            </a:fld>
            <a:endParaRPr lang="en-US"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9106A54-33A6-4865-B6C8-A8FEAC95B4CE}" type="slidenum">
              <a:rPr lang="en-US" smtClean="0"/>
              <a:pPr/>
              <a:t>31</a:t>
            </a:fld>
            <a:endParaRPr lang="en-US" smtClean="0"/>
          </a:p>
        </p:txBody>
      </p:sp>
      <p:sp>
        <p:nvSpPr>
          <p:cNvPr id="86019" name="Slide Image Placeholder 1"/>
          <p:cNvSpPr>
            <a:spLocks noGrp="1" noRot="1" noChangeAspect="1" noTextEdit="1"/>
          </p:cNvSpPr>
          <p:nvPr>
            <p:ph type="sldImg"/>
          </p:nvPr>
        </p:nvSpPr>
        <p:spPr>
          <a:ln/>
        </p:spPr>
      </p:sp>
      <p:sp>
        <p:nvSpPr>
          <p:cNvPr id="86020"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602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A58718B-E325-4D7D-A3FA-C927BC1D6D5F}" type="slidenum">
              <a:rPr lang="en-US" sz="1200">
                <a:latin typeface="Calibri" pitchFamily="34" charset="0"/>
              </a:rPr>
              <a:pPr algn="r"/>
              <a:t>31</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E0BF3D6-EFA7-4E2D-8F19-7A79EADD6088}" type="slidenum">
              <a:rPr lang="en-US" smtClean="0"/>
              <a:pPr/>
              <a:t>32</a:t>
            </a:fld>
            <a:endParaRPr lang="en-US" smtClean="0"/>
          </a:p>
        </p:txBody>
      </p:sp>
      <p:sp>
        <p:nvSpPr>
          <p:cNvPr id="87043" name="Slide Image Placeholder 1"/>
          <p:cNvSpPr>
            <a:spLocks noGrp="1" noRot="1" noChangeAspect="1" noTextEdit="1"/>
          </p:cNvSpPr>
          <p:nvPr>
            <p:ph type="sldImg"/>
          </p:nvPr>
        </p:nvSpPr>
        <p:spPr>
          <a:ln/>
        </p:spPr>
      </p:sp>
      <p:sp>
        <p:nvSpPr>
          <p:cNvPr id="87044" name="Notes Placeholder 2"/>
          <p:cNvSpPr>
            <a:spLocks noGrp="1"/>
          </p:cNvSpPr>
          <p:nvPr>
            <p:ph type="body" idx="1"/>
          </p:nvPr>
        </p:nvSpPr>
        <p:spPr>
          <a:noFill/>
          <a:ln/>
        </p:spPr>
        <p:txBody>
          <a:bodyPr/>
          <a:lstStyle/>
          <a:p>
            <a:pPr eaLnBrk="1" hangingPunct="1">
              <a:spcBef>
                <a:spcPct val="0"/>
              </a:spcBef>
            </a:pPr>
            <a:r>
              <a:rPr lang="en-US" smtClean="0"/>
              <a:t>This is not rocket science, but give us a framework as we think about what is a good district or school practice.</a:t>
            </a:r>
          </a:p>
          <a:p>
            <a:pPr eaLnBrk="1" hangingPunct="1">
              <a:spcBef>
                <a:spcPct val="0"/>
              </a:spcBef>
            </a:pPr>
            <a:endParaRPr lang="en-US" smtClean="0"/>
          </a:p>
          <a:p>
            <a:pPr eaLnBrk="1" hangingPunct="1">
              <a:spcBef>
                <a:spcPct val="0"/>
              </a:spcBef>
            </a:pPr>
            <a:r>
              <a:rPr lang="en-US" smtClean="0"/>
              <a:t>It is important to note that this framework needs to apply to both the English language acquisition needs of the students, and to the academic content needs of the students.  Both are clearly articulated in Lau, as well as most recently in NCLB.</a:t>
            </a:r>
          </a:p>
        </p:txBody>
      </p:sp>
      <p:sp>
        <p:nvSpPr>
          <p:cNvPr id="8704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012B104-C4D8-4A32-8BAB-955805369DC3}" type="slidenum">
              <a:rPr lang="en-US" sz="1200">
                <a:latin typeface="Calibri" pitchFamily="34" charset="0"/>
              </a:rPr>
              <a:pPr algn="r"/>
              <a:t>32</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5F2615-D0F1-4E86-B1BF-66FD5BB4EE50}"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5F2615-D0F1-4E86-B1BF-66FD5BB4EE50}"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F2615-D0F1-4E86-B1BF-66FD5BB4EE50}"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5F2615-D0F1-4E86-B1BF-66FD5BB4EE50}" type="datetimeFigureOut">
              <a:rPr lang="en-US" smtClean="0"/>
              <a:pPr/>
              <a:t>3/29/2011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5F2615-D0F1-4E86-B1BF-66FD5BB4EE50}" type="datetimeFigureOut">
              <a:rPr lang="en-US" smtClean="0"/>
              <a:pPr/>
              <a:t>3/29/2011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5F2615-D0F1-4E86-B1BF-66FD5BB4EE50}" type="datetimeFigureOut">
              <a:rPr lang="en-US" smtClean="0"/>
              <a:pPr/>
              <a:t>3/29/2011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5F2615-D0F1-4E86-B1BF-66FD5BB4EE50}" type="datetimeFigureOut">
              <a:rPr lang="en-US" smtClean="0"/>
              <a:pPr/>
              <a:t>3/29/2011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F2615-D0F1-4E86-B1BF-66FD5BB4EE50}" type="datetimeFigureOut">
              <a:rPr lang="en-US" smtClean="0"/>
              <a:pPr/>
              <a:t>3/29/2011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F2615-D0F1-4E86-B1BF-66FD5BB4EE50}" type="datetimeFigureOut">
              <a:rPr lang="en-US" smtClean="0"/>
              <a:pPr/>
              <a:t>3/29/2011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5F2615-D0F1-4E86-B1BF-66FD5BB4EE50}"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5F2615-D0F1-4E86-B1BF-66FD5BB4EE50}"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78AB4-1893-4F69-B87E-CC7F754B8A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F2615-D0F1-4E86-B1BF-66FD5BB4EE50}" type="datetimeFigureOut">
              <a:rPr lang="en-US" smtClean="0"/>
              <a:pPr/>
              <a:t>3/29/2011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78AB4-1893-4F69-B87E-CC7F754B8A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wordsift.com/"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microsoft.com/education/demos/scale/"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publicschoolchoice.lausd.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800" b="1" dirty="0" smtClean="0">
                <a:solidFill>
                  <a:srgbClr val="C00000"/>
                </a:solidFill>
              </a:rPr>
              <a:t>Education 205X</a:t>
            </a:r>
            <a:br>
              <a:rPr lang="en-US" sz="2800" b="1" dirty="0" smtClean="0">
                <a:solidFill>
                  <a:srgbClr val="C00000"/>
                </a:solidFill>
              </a:rPr>
            </a:br>
            <a:r>
              <a:rPr lang="en-US" sz="1800" dirty="0" smtClean="0">
                <a:solidFill>
                  <a:srgbClr val="C00000"/>
                </a:solidFill>
              </a:rPr>
              <a:t/>
            </a:r>
            <a:br>
              <a:rPr lang="en-US" sz="1800" dirty="0" smtClean="0">
                <a:solidFill>
                  <a:srgbClr val="C00000"/>
                </a:solidFill>
              </a:rPr>
            </a:br>
            <a:r>
              <a:rPr lang="en-US" sz="1800" dirty="0" smtClean="0">
                <a:solidFill>
                  <a:srgbClr val="C00000"/>
                </a:solidFill>
              </a:rPr>
              <a:t>The Impact of Social and Behavioral Science Research on Educational Issues:</a:t>
            </a:r>
            <a:br>
              <a:rPr lang="en-US" sz="1800" dirty="0" smtClean="0">
                <a:solidFill>
                  <a:srgbClr val="C00000"/>
                </a:solidFill>
              </a:rPr>
            </a:br>
            <a:r>
              <a:rPr lang="en-US" sz="1800" dirty="0" smtClean="0">
                <a:solidFill>
                  <a:srgbClr val="C00000"/>
                </a:solidFill>
              </a:rPr>
              <a:t>Focus on English Language Learners and Issues of Policy and Practice</a:t>
            </a:r>
            <a:r>
              <a:rPr lang="en-US" sz="3200" dirty="0" smtClean="0">
                <a:solidFill>
                  <a:srgbClr val="C00000"/>
                </a:solidFill>
              </a:rPr>
              <a:t/>
            </a:r>
            <a:br>
              <a:rPr lang="en-US" sz="3200" dirty="0" smtClean="0">
                <a:solidFill>
                  <a:srgbClr val="C00000"/>
                </a:solidFill>
              </a:rPr>
            </a:br>
            <a:endParaRPr lang="en-US" sz="3200" dirty="0">
              <a:solidFill>
                <a:srgbClr val="C00000"/>
              </a:solidFill>
            </a:endParaRPr>
          </a:p>
        </p:txBody>
      </p:sp>
      <p:sp>
        <p:nvSpPr>
          <p:cNvPr id="3" name="Subtitle 2"/>
          <p:cNvSpPr>
            <a:spLocks noGrp="1"/>
          </p:cNvSpPr>
          <p:nvPr>
            <p:ph type="subTitle" idx="1"/>
          </p:nvPr>
        </p:nvSpPr>
        <p:spPr/>
        <p:txBody>
          <a:bodyPr>
            <a:normAutofit/>
          </a:bodyPr>
          <a:lstStyle/>
          <a:p>
            <a:r>
              <a:rPr lang="en-US" sz="2000" dirty="0" smtClean="0"/>
              <a:t>3/29/11</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b="1">
                <a:solidFill>
                  <a:schemeClr val="accent2"/>
                </a:solidFill>
              </a:rPr>
              <a:t>NERPPB</a:t>
            </a:r>
            <a:endParaRPr lang="en-US"/>
          </a:p>
        </p:txBody>
      </p:sp>
      <p:sp>
        <p:nvSpPr>
          <p:cNvPr id="6147" name="Rectangle 3"/>
          <p:cNvSpPr>
            <a:spLocks noGrp="1" noChangeArrowheads="1"/>
          </p:cNvSpPr>
          <p:nvPr>
            <p:ph type="body" idx="1"/>
          </p:nvPr>
        </p:nvSpPr>
        <p:spPr/>
        <p:txBody>
          <a:bodyPr/>
          <a:lstStyle/>
          <a:p>
            <a:r>
              <a:rPr lang="en-US" dirty="0">
                <a:solidFill>
                  <a:schemeClr val="accent2"/>
                </a:solidFill>
              </a:rPr>
              <a:t>National Educational Research Policy and Priorities Board</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a:r>
              <a:rPr lang="en-US" b="1"/>
              <a:t>NERPPB</a:t>
            </a:r>
            <a:endParaRPr lang="en-US"/>
          </a:p>
        </p:txBody>
      </p:sp>
      <p:sp>
        <p:nvSpPr>
          <p:cNvPr id="7171" name="Rectangle 3"/>
          <p:cNvSpPr>
            <a:spLocks noGrp="1" noChangeArrowheads="1"/>
          </p:cNvSpPr>
          <p:nvPr>
            <p:ph type="body" idx="1"/>
          </p:nvPr>
        </p:nvSpPr>
        <p:spPr/>
        <p:txBody>
          <a:bodyPr/>
          <a:lstStyle/>
          <a:p>
            <a:r>
              <a:rPr lang="en-US"/>
              <a:t>National Educational Research Policy and Priorities Board</a:t>
            </a:r>
          </a:p>
          <a:p>
            <a:endParaRPr lang="en-US"/>
          </a:p>
          <a:p>
            <a:pPr lvl="1"/>
            <a:r>
              <a:rPr lang="en-US">
                <a:solidFill>
                  <a:schemeClr val="accent2"/>
                </a:solidFill>
              </a:rPr>
              <a:t>Focus</a:t>
            </a:r>
          </a:p>
          <a:p>
            <a:pPr lvl="1"/>
            <a:r>
              <a:rPr lang="en-US">
                <a:solidFill>
                  <a:schemeClr val="accent2"/>
                </a:solidFill>
              </a:rPr>
              <a:t>Quality</a:t>
            </a:r>
          </a:p>
          <a:p>
            <a:pPr lvl="1"/>
            <a:r>
              <a:rPr lang="en-US">
                <a:solidFill>
                  <a:schemeClr val="accent2"/>
                </a:solidFill>
              </a:rPr>
              <a:t>Continuity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p:txBody>
          <a:bodyPr/>
          <a:lstStyle/>
          <a:p>
            <a:pPr algn="ctr"/>
            <a:r>
              <a:rPr lang="en-US" b="1"/>
              <a:t>NERPPB</a:t>
            </a:r>
            <a:endParaRPr lang="en-US"/>
          </a:p>
        </p:txBody>
      </p:sp>
      <p:sp>
        <p:nvSpPr>
          <p:cNvPr id="10243" name="Rectangle 1027"/>
          <p:cNvSpPr>
            <a:spLocks noGrp="1" noChangeArrowheads="1"/>
          </p:cNvSpPr>
          <p:nvPr>
            <p:ph type="body" idx="1"/>
          </p:nvPr>
        </p:nvSpPr>
        <p:spPr/>
        <p:txBody>
          <a:bodyPr/>
          <a:lstStyle/>
          <a:p>
            <a:r>
              <a:rPr lang="en-US"/>
              <a:t>National Educational Research Policy and Priorities Board</a:t>
            </a:r>
          </a:p>
          <a:p>
            <a:endParaRPr lang="en-US"/>
          </a:p>
          <a:p>
            <a:pPr lvl="1"/>
            <a:r>
              <a:rPr lang="en-US">
                <a:solidFill>
                  <a:schemeClr val="accent2"/>
                </a:solidFill>
              </a:rPr>
              <a:t>Focus</a:t>
            </a:r>
            <a:endParaRPr lang="en-US"/>
          </a:p>
          <a:p>
            <a:pPr lvl="1"/>
            <a:r>
              <a:rPr lang="en-US"/>
              <a:t>Quality</a:t>
            </a:r>
          </a:p>
          <a:p>
            <a:pPr lvl="1"/>
            <a:r>
              <a:rPr lang="en-US"/>
              <a:t>Continuity</a:t>
            </a:r>
          </a:p>
        </p:txBody>
      </p:sp>
      <p:sp>
        <p:nvSpPr>
          <p:cNvPr id="10245" name="Line 1029"/>
          <p:cNvSpPr>
            <a:spLocks noChangeShapeType="1"/>
          </p:cNvSpPr>
          <p:nvPr/>
        </p:nvSpPr>
        <p:spPr bwMode="auto">
          <a:xfrm flipV="1">
            <a:off x="3200400" y="3505200"/>
            <a:ext cx="1905000" cy="3810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10246" name="Text Box 1030"/>
          <p:cNvSpPr txBox="1">
            <a:spLocks noChangeArrowheads="1"/>
          </p:cNvSpPr>
          <p:nvPr/>
        </p:nvSpPr>
        <p:spPr bwMode="auto">
          <a:xfrm>
            <a:off x="5241925" y="3241675"/>
            <a:ext cx="2711450" cy="457200"/>
          </a:xfrm>
          <a:prstGeom prst="rect">
            <a:avLst/>
          </a:prstGeom>
          <a:noFill/>
          <a:ln w="9525">
            <a:noFill/>
            <a:miter lim="800000"/>
            <a:headEnd/>
            <a:tailEnd/>
          </a:ln>
          <a:effectLst/>
        </p:spPr>
        <p:txBody>
          <a:bodyPr wrap="none">
            <a:spAutoFit/>
          </a:bodyPr>
          <a:lstStyle/>
          <a:p>
            <a:r>
              <a:rPr lang="en-US">
                <a:solidFill>
                  <a:schemeClr val="accent2"/>
                </a:solidFill>
              </a:rPr>
              <a:t>Priorities Statements</a:t>
            </a:r>
            <a:endParaRPr lang="en-US"/>
          </a:p>
        </p:txBody>
      </p:sp>
      <p:sp>
        <p:nvSpPr>
          <p:cNvPr id="10248" name="Line 1032"/>
          <p:cNvSpPr>
            <a:spLocks noChangeShapeType="1"/>
          </p:cNvSpPr>
          <p:nvPr/>
        </p:nvSpPr>
        <p:spPr bwMode="auto">
          <a:xfrm>
            <a:off x="3200400" y="3886200"/>
            <a:ext cx="1905000" cy="3810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10249" name="Text Box 1033"/>
          <p:cNvSpPr txBox="1">
            <a:spLocks noChangeArrowheads="1"/>
          </p:cNvSpPr>
          <p:nvPr/>
        </p:nvSpPr>
        <p:spPr bwMode="auto">
          <a:xfrm>
            <a:off x="5257800" y="4038600"/>
            <a:ext cx="3011488" cy="457200"/>
          </a:xfrm>
          <a:prstGeom prst="rect">
            <a:avLst/>
          </a:prstGeom>
          <a:noFill/>
          <a:ln w="9525">
            <a:noFill/>
            <a:miter lim="800000"/>
            <a:headEnd/>
            <a:tailEnd/>
          </a:ln>
          <a:effectLst/>
        </p:spPr>
        <p:txBody>
          <a:bodyPr wrap="none">
            <a:spAutoFit/>
          </a:bodyPr>
          <a:lstStyle/>
          <a:p>
            <a:r>
              <a:rPr lang="en-US">
                <a:solidFill>
                  <a:schemeClr val="accent2"/>
                </a:solidFill>
              </a:rPr>
              <a:t>Expert Panels (RAND)</a:t>
            </a:r>
          </a:p>
        </p:txBody>
      </p:sp>
      <p:sp>
        <p:nvSpPr>
          <p:cNvPr id="10250" name="Line 1034"/>
          <p:cNvSpPr>
            <a:spLocks noChangeShapeType="1"/>
          </p:cNvSpPr>
          <p:nvPr/>
        </p:nvSpPr>
        <p:spPr bwMode="auto">
          <a:xfrm>
            <a:off x="3200400" y="3886200"/>
            <a:ext cx="1905000" cy="11430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10251" name="Text Box 1035"/>
          <p:cNvSpPr txBox="1">
            <a:spLocks noChangeArrowheads="1"/>
          </p:cNvSpPr>
          <p:nvPr/>
        </p:nvSpPr>
        <p:spPr bwMode="auto">
          <a:xfrm>
            <a:off x="5257800" y="4876800"/>
            <a:ext cx="2298700" cy="457200"/>
          </a:xfrm>
          <a:prstGeom prst="rect">
            <a:avLst/>
          </a:prstGeom>
          <a:noFill/>
          <a:ln w="9525">
            <a:noFill/>
            <a:miter lim="800000"/>
            <a:headEnd/>
            <a:tailEnd/>
          </a:ln>
          <a:effectLst/>
        </p:spPr>
        <p:txBody>
          <a:bodyPr wrap="none">
            <a:spAutoFit/>
          </a:bodyPr>
          <a:lstStyle/>
          <a:p>
            <a:r>
              <a:rPr lang="en-US">
                <a:solidFill>
                  <a:schemeClr val="accent2"/>
                </a:solidFill>
              </a:rPr>
              <a:t>Centers and Labs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US" b="1"/>
              <a:t>NERPPB</a:t>
            </a:r>
            <a:endParaRPr lang="en-US"/>
          </a:p>
        </p:txBody>
      </p:sp>
      <p:sp>
        <p:nvSpPr>
          <p:cNvPr id="8195" name="Rectangle 3"/>
          <p:cNvSpPr>
            <a:spLocks noGrp="1" noChangeArrowheads="1"/>
          </p:cNvSpPr>
          <p:nvPr>
            <p:ph type="body" idx="1"/>
          </p:nvPr>
        </p:nvSpPr>
        <p:spPr/>
        <p:txBody>
          <a:bodyPr/>
          <a:lstStyle/>
          <a:p>
            <a:r>
              <a:rPr lang="en-US"/>
              <a:t>National Educational Research Policy and Priorities Board</a:t>
            </a:r>
          </a:p>
          <a:p>
            <a:endParaRPr lang="en-US"/>
          </a:p>
          <a:p>
            <a:pPr lvl="1"/>
            <a:r>
              <a:rPr lang="en-US"/>
              <a:t>Focus</a:t>
            </a:r>
          </a:p>
          <a:p>
            <a:pPr lvl="1"/>
            <a:r>
              <a:rPr lang="en-US">
                <a:solidFill>
                  <a:schemeClr val="accent2"/>
                </a:solidFill>
              </a:rPr>
              <a:t>Quality</a:t>
            </a:r>
            <a:endParaRPr lang="en-US"/>
          </a:p>
          <a:p>
            <a:pPr lvl="1"/>
            <a:r>
              <a:rPr lang="en-US"/>
              <a:t>Continuity</a:t>
            </a:r>
          </a:p>
        </p:txBody>
      </p:sp>
      <p:sp>
        <p:nvSpPr>
          <p:cNvPr id="8196" name="Line 4"/>
          <p:cNvSpPr>
            <a:spLocks noChangeShapeType="1"/>
          </p:cNvSpPr>
          <p:nvPr/>
        </p:nvSpPr>
        <p:spPr bwMode="auto">
          <a:xfrm flipV="1">
            <a:off x="3276600" y="3505200"/>
            <a:ext cx="2286000" cy="9144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8197" name="Text Box 5"/>
          <p:cNvSpPr txBox="1">
            <a:spLocks noChangeArrowheads="1"/>
          </p:cNvSpPr>
          <p:nvPr/>
        </p:nvSpPr>
        <p:spPr bwMode="auto">
          <a:xfrm>
            <a:off x="5699125" y="3241675"/>
            <a:ext cx="2943225" cy="457200"/>
          </a:xfrm>
          <a:prstGeom prst="rect">
            <a:avLst/>
          </a:prstGeom>
          <a:noFill/>
          <a:ln w="9525">
            <a:noFill/>
            <a:miter lim="800000"/>
            <a:headEnd/>
            <a:tailEnd/>
          </a:ln>
          <a:effectLst/>
        </p:spPr>
        <p:txBody>
          <a:bodyPr wrap="none">
            <a:spAutoFit/>
          </a:bodyPr>
          <a:lstStyle/>
          <a:p>
            <a:r>
              <a:rPr lang="en-US">
                <a:solidFill>
                  <a:schemeClr val="accent2"/>
                </a:solidFill>
              </a:rPr>
              <a:t>Phase I &amp; II Standards</a:t>
            </a:r>
          </a:p>
        </p:txBody>
      </p:sp>
      <p:sp>
        <p:nvSpPr>
          <p:cNvPr id="8198" name="Line 6"/>
          <p:cNvSpPr>
            <a:spLocks noChangeShapeType="1"/>
          </p:cNvSpPr>
          <p:nvPr/>
        </p:nvSpPr>
        <p:spPr bwMode="auto">
          <a:xfrm flipV="1">
            <a:off x="3276600" y="4343400"/>
            <a:ext cx="2286000" cy="762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8199" name="Text Box 7"/>
          <p:cNvSpPr txBox="1">
            <a:spLocks noChangeArrowheads="1"/>
          </p:cNvSpPr>
          <p:nvPr/>
        </p:nvSpPr>
        <p:spPr bwMode="auto">
          <a:xfrm>
            <a:off x="5699125" y="4079875"/>
            <a:ext cx="2890838" cy="457200"/>
          </a:xfrm>
          <a:prstGeom prst="rect">
            <a:avLst/>
          </a:prstGeom>
          <a:noFill/>
          <a:ln w="9525">
            <a:noFill/>
            <a:miter lim="800000"/>
            <a:headEnd/>
            <a:tailEnd/>
          </a:ln>
          <a:effectLst/>
        </p:spPr>
        <p:txBody>
          <a:bodyPr wrap="none">
            <a:spAutoFit/>
          </a:bodyPr>
          <a:lstStyle/>
          <a:p>
            <a:r>
              <a:rPr lang="en-US">
                <a:solidFill>
                  <a:schemeClr val="accent2"/>
                </a:solidFill>
              </a:rPr>
              <a:t>Standing Peer Review</a:t>
            </a:r>
          </a:p>
        </p:txBody>
      </p:sp>
      <p:sp>
        <p:nvSpPr>
          <p:cNvPr id="8200" name="Line 8"/>
          <p:cNvSpPr>
            <a:spLocks noChangeShapeType="1"/>
          </p:cNvSpPr>
          <p:nvPr/>
        </p:nvSpPr>
        <p:spPr bwMode="auto">
          <a:xfrm>
            <a:off x="3276600" y="4419600"/>
            <a:ext cx="2286000" cy="6858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8201" name="Text Box 9"/>
          <p:cNvSpPr txBox="1">
            <a:spLocks noChangeArrowheads="1"/>
          </p:cNvSpPr>
          <p:nvPr/>
        </p:nvSpPr>
        <p:spPr bwMode="auto">
          <a:xfrm>
            <a:off x="5715000" y="4876800"/>
            <a:ext cx="2254250" cy="457200"/>
          </a:xfrm>
          <a:prstGeom prst="rect">
            <a:avLst/>
          </a:prstGeom>
          <a:noFill/>
          <a:ln w="9525">
            <a:noFill/>
            <a:miter lim="800000"/>
            <a:headEnd/>
            <a:tailEnd/>
          </a:ln>
          <a:effectLst/>
        </p:spPr>
        <p:txBody>
          <a:bodyPr wrap="none">
            <a:spAutoFit/>
          </a:bodyPr>
          <a:lstStyle/>
          <a:p>
            <a:r>
              <a:rPr lang="en-US">
                <a:solidFill>
                  <a:schemeClr val="accent2"/>
                </a:solidFill>
              </a:rPr>
              <a:t>Policy Statement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a:r>
              <a:rPr lang="en-US" b="1"/>
              <a:t>NERPPB</a:t>
            </a:r>
            <a:endParaRPr lang="en-US"/>
          </a:p>
        </p:txBody>
      </p:sp>
      <p:sp>
        <p:nvSpPr>
          <p:cNvPr id="9219" name="Rectangle 3"/>
          <p:cNvSpPr>
            <a:spLocks noGrp="1" noChangeArrowheads="1"/>
          </p:cNvSpPr>
          <p:nvPr>
            <p:ph type="body" idx="1"/>
          </p:nvPr>
        </p:nvSpPr>
        <p:spPr/>
        <p:txBody>
          <a:bodyPr/>
          <a:lstStyle/>
          <a:p>
            <a:r>
              <a:rPr lang="en-US"/>
              <a:t>National Educational Research Policy and Priorities Board</a:t>
            </a:r>
          </a:p>
          <a:p>
            <a:endParaRPr lang="en-US"/>
          </a:p>
          <a:p>
            <a:pPr lvl="1"/>
            <a:r>
              <a:rPr lang="en-US"/>
              <a:t>Focus</a:t>
            </a:r>
          </a:p>
          <a:p>
            <a:pPr lvl="1"/>
            <a:r>
              <a:rPr lang="en-US"/>
              <a:t>Quality</a:t>
            </a:r>
          </a:p>
          <a:p>
            <a:pPr lvl="1"/>
            <a:r>
              <a:rPr lang="en-US">
                <a:solidFill>
                  <a:schemeClr val="accent2"/>
                </a:solidFill>
              </a:rPr>
              <a:t>Continuity</a:t>
            </a:r>
            <a:endParaRPr lang="en-US"/>
          </a:p>
        </p:txBody>
      </p:sp>
      <p:sp>
        <p:nvSpPr>
          <p:cNvPr id="9220" name="Line 4"/>
          <p:cNvSpPr>
            <a:spLocks noChangeShapeType="1"/>
          </p:cNvSpPr>
          <p:nvPr/>
        </p:nvSpPr>
        <p:spPr bwMode="auto">
          <a:xfrm flipV="1">
            <a:off x="3733800" y="3657600"/>
            <a:ext cx="1905000" cy="12954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9221" name="Text Box 5"/>
          <p:cNvSpPr txBox="1">
            <a:spLocks noChangeArrowheads="1"/>
          </p:cNvSpPr>
          <p:nvPr/>
        </p:nvSpPr>
        <p:spPr bwMode="auto">
          <a:xfrm>
            <a:off x="5775325" y="3317875"/>
            <a:ext cx="2127250" cy="457200"/>
          </a:xfrm>
          <a:prstGeom prst="rect">
            <a:avLst/>
          </a:prstGeom>
          <a:noFill/>
          <a:ln w="9525">
            <a:noFill/>
            <a:miter lim="800000"/>
            <a:headEnd/>
            <a:tailEnd/>
          </a:ln>
          <a:effectLst/>
        </p:spPr>
        <p:txBody>
          <a:bodyPr wrap="none">
            <a:spAutoFit/>
          </a:bodyPr>
          <a:lstStyle/>
          <a:p>
            <a:r>
              <a:rPr lang="en-US">
                <a:solidFill>
                  <a:schemeClr val="accent2"/>
                </a:solidFill>
              </a:rPr>
              <a:t>Reauthorization</a:t>
            </a:r>
            <a:endParaRPr lang="en-US"/>
          </a:p>
        </p:txBody>
      </p:sp>
      <p:sp>
        <p:nvSpPr>
          <p:cNvPr id="9223" name="Text Box 7"/>
          <p:cNvSpPr txBox="1">
            <a:spLocks noChangeArrowheads="1"/>
          </p:cNvSpPr>
          <p:nvPr/>
        </p:nvSpPr>
        <p:spPr bwMode="auto">
          <a:xfrm>
            <a:off x="6156325" y="3775075"/>
            <a:ext cx="2633663" cy="1187450"/>
          </a:xfrm>
          <a:prstGeom prst="rect">
            <a:avLst/>
          </a:prstGeom>
          <a:noFill/>
          <a:ln w="9525">
            <a:noFill/>
            <a:miter lim="800000"/>
            <a:headEnd/>
            <a:tailEnd/>
          </a:ln>
          <a:effectLst/>
        </p:spPr>
        <p:txBody>
          <a:bodyPr wrap="none">
            <a:spAutoFit/>
          </a:bodyPr>
          <a:lstStyle/>
          <a:p>
            <a:pPr>
              <a:buFontTx/>
              <a:buChar char="•"/>
            </a:pPr>
            <a:r>
              <a:rPr lang="en-US">
                <a:solidFill>
                  <a:schemeClr val="accent2"/>
                </a:solidFill>
              </a:rPr>
              <a:t>Assistant Secretary</a:t>
            </a:r>
          </a:p>
          <a:p>
            <a:pPr>
              <a:buFontTx/>
              <a:buChar char="•"/>
            </a:pPr>
            <a:r>
              <a:rPr lang="en-US">
                <a:solidFill>
                  <a:schemeClr val="accent2"/>
                </a:solidFill>
              </a:rPr>
              <a:t>Board</a:t>
            </a:r>
          </a:p>
          <a:p>
            <a:pPr>
              <a:buFontTx/>
              <a:buChar char="•"/>
            </a:pPr>
            <a:r>
              <a:rPr lang="en-US">
                <a:solidFill>
                  <a:schemeClr val="accent2"/>
                </a:solidFill>
              </a:rPr>
              <a:t>Partnerships</a:t>
            </a:r>
            <a:endParaRPr lang="en-US"/>
          </a:p>
        </p:txBody>
      </p:sp>
      <p:sp>
        <p:nvSpPr>
          <p:cNvPr id="9224" name="Line 8"/>
          <p:cNvSpPr>
            <a:spLocks noChangeShapeType="1"/>
          </p:cNvSpPr>
          <p:nvPr/>
        </p:nvSpPr>
        <p:spPr bwMode="auto">
          <a:xfrm>
            <a:off x="3733800" y="4953000"/>
            <a:ext cx="1905000" cy="457200"/>
          </a:xfrm>
          <a:prstGeom prst="line">
            <a:avLst/>
          </a:prstGeom>
          <a:noFill/>
          <a:ln w="9525">
            <a:solidFill>
              <a:schemeClr val="accent2"/>
            </a:solidFill>
            <a:round/>
            <a:headEnd/>
            <a:tailEnd type="triangle" w="med" len="med"/>
          </a:ln>
          <a:effectLst/>
        </p:spPr>
        <p:txBody>
          <a:bodyPr wrap="none" anchor="ctr"/>
          <a:lstStyle/>
          <a:p>
            <a:endParaRPr lang="en-US"/>
          </a:p>
        </p:txBody>
      </p:sp>
      <p:sp>
        <p:nvSpPr>
          <p:cNvPr id="9225" name="Text Box 9"/>
          <p:cNvSpPr txBox="1">
            <a:spLocks noChangeArrowheads="1"/>
          </p:cNvSpPr>
          <p:nvPr/>
        </p:nvSpPr>
        <p:spPr bwMode="auto">
          <a:xfrm>
            <a:off x="5791200" y="5181600"/>
            <a:ext cx="811213" cy="457200"/>
          </a:xfrm>
          <a:prstGeom prst="rect">
            <a:avLst/>
          </a:prstGeom>
          <a:noFill/>
          <a:ln w="9525">
            <a:noFill/>
            <a:miter lim="800000"/>
            <a:headEnd/>
            <a:tailEnd/>
          </a:ln>
          <a:effectLst/>
        </p:spPr>
        <p:txBody>
          <a:bodyPr wrap="none">
            <a:spAutoFit/>
          </a:bodyPr>
          <a:lstStyle/>
          <a:p>
            <a:r>
              <a:rPr lang="en-US">
                <a:solidFill>
                  <a:schemeClr val="accent2"/>
                </a:solidFill>
              </a:rPr>
              <a:t>NRC</a:t>
            </a:r>
            <a:endParaRPr lang="en-US"/>
          </a:p>
        </p:txBody>
      </p:sp>
      <p:sp>
        <p:nvSpPr>
          <p:cNvPr id="9226" name="Text Box 10"/>
          <p:cNvSpPr txBox="1">
            <a:spLocks noChangeArrowheads="1"/>
          </p:cNvSpPr>
          <p:nvPr/>
        </p:nvSpPr>
        <p:spPr bwMode="auto">
          <a:xfrm>
            <a:off x="6172200" y="5638800"/>
            <a:ext cx="2843213" cy="822325"/>
          </a:xfrm>
          <a:prstGeom prst="rect">
            <a:avLst/>
          </a:prstGeom>
          <a:noFill/>
          <a:ln w="9525">
            <a:noFill/>
            <a:miter lim="800000"/>
            <a:headEnd/>
            <a:tailEnd/>
          </a:ln>
          <a:effectLst/>
        </p:spPr>
        <p:txBody>
          <a:bodyPr wrap="none">
            <a:spAutoFit/>
          </a:bodyPr>
          <a:lstStyle/>
          <a:p>
            <a:pPr>
              <a:buFontTx/>
              <a:buChar char="•"/>
            </a:pPr>
            <a:r>
              <a:rPr lang="en-US">
                <a:solidFill>
                  <a:schemeClr val="accent2"/>
                </a:solidFill>
              </a:rPr>
              <a:t>SERP</a:t>
            </a:r>
          </a:p>
          <a:p>
            <a:pPr>
              <a:buFontTx/>
              <a:buChar char="•"/>
            </a:pPr>
            <a:r>
              <a:rPr lang="en-US">
                <a:solidFill>
                  <a:schemeClr val="accent2"/>
                </a:solidFill>
              </a:rPr>
              <a:t>Center for Education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r>
              <a:rPr lang="en-US">
                <a:solidFill>
                  <a:schemeClr val="accent2"/>
                </a:solidFill>
              </a:rPr>
              <a:t>NERPPB Policy Statement</a:t>
            </a:r>
            <a:endParaRPr lang="en-US"/>
          </a:p>
        </p:txBody>
      </p:sp>
      <p:sp>
        <p:nvSpPr>
          <p:cNvPr id="15363" name="Text Box 3"/>
          <p:cNvSpPr txBox="1">
            <a:spLocks noChangeArrowheads="1"/>
          </p:cNvSpPr>
          <p:nvPr/>
        </p:nvSpPr>
        <p:spPr bwMode="auto">
          <a:xfrm>
            <a:off x="1736725" y="2022475"/>
            <a:ext cx="6873875" cy="2225675"/>
          </a:xfrm>
          <a:prstGeom prst="rect">
            <a:avLst/>
          </a:prstGeom>
          <a:noFill/>
          <a:ln w="9525">
            <a:noFill/>
            <a:miter lim="800000"/>
            <a:headEnd/>
            <a:tailEnd/>
          </a:ln>
          <a:effectLst/>
        </p:spPr>
        <p:txBody>
          <a:bodyPr>
            <a:spAutoFit/>
          </a:bodyPr>
          <a:lstStyle/>
          <a:p>
            <a:r>
              <a:rPr lang="en-US" sz="2000" i="1">
                <a:latin typeface="CG Times" pitchFamily="18" charset="0"/>
              </a:rPr>
              <a:t>Recommendation 1: Designing research for credible results</a:t>
            </a:r>
            <a:r>
              <a:rPr lang="en-US" sz="2000">
                <a:latin typeface="CG Times" pitchFamily="18" charset="0"/>
              </a:rPr>
              <a:t>--Research in education should be conducted consistent with rigorous standards, reflecting scientific principles and appropriate designs for the matters being investigated.  Congress and the Department should require annual state-of-research reports describing progress toward incorporation of rigorous research designs in all portfolios for OERI programs.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a:r>
              <a:rPr lang="en-US">
                <a:solidFill>
                  <a:schemeClr val="accent2"/>
                </a:solidFill>
              </a:rPr>
              <a:t>NERPPB Policy Statement</a:t>
            </a:r>
            <a:endParaRPr lang="en-US"/>
          </a:p>
        </p:txBody>
      </p:sp>
      <p:sp>
        <p:nvSpPr>
          <p:cNvPr id="16387" name="Text Box 3"/>
          <p:cNvSpPr txBox="1">
            <a:spLocks noChangeArrowheads="1"/>
          </p:cNvSpPr>
          <p:nvPr/>
        </p:nvSpPr>
        <p:spPr bwMode="auto">
          <a:xfrm>
            <a:off x="1736725" y="2022475"/>
            <a:ext cx="6873875" cy="3444875"/>
          </a:xfrm>
          <a:prstGeom prst="rect">
            <a:avLst/>
          </a:prstGeom>
          <a:noFill/>
          <a:ln w="9525">
            <a:noFill/>
            <a:miter lim="800000"/>
            <a:headEnd/>
            <a:tailEnd/>
          </a:ln>
          <a:effectLst/>
        </p:spPr>
        <p:txBody>
          <a:bodyPr>
            <a:spAutoFit/>
          </a:bodyPr>
          <a:lstStyle/>
          <a:p>
            <a:r>
              <a:rPr lang="en-US" sz="2000">
                <a:latin typeface="CG Times" pitchFamily="18" charset="0"/>
              </a:rPr>
              <a:t>In its 1999 policy statement Board members recorded their view that the single criterion by which any scientific enterprise must be judged is the quality of its work.  Scientific norms must be known and shared.  The expectations for explicit hypotheses, sound designs, appropriate measures, sufficient data of good quality, and logical analyses must be widely shared.  High standards must be insisted upon in all areas of a scientific agency’s work—in selection of proposals, design of appropriate methodologies, creation of research agendas, identification of effective and promising practices, and evaluation of all efforts it conducts or supports.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a:lstStyle/>
          <a:p>
            <a:pPr algn="ctr"/>
            <a:r>
              <a:rPr lang="en-US">
                <a:solidFill>
                  <a:schemeClr val="accent2"/>
                </a:solidFill>
              </a:rPr>
              <a:t>NERPPB Policy Statement</a:t>
            </a:r>
            <a:endParaRPr lang="en-US"/>
          </a:p>
        </p:txBody>
      </p:sp>
      <p:sp>
        <p:nvSpPr>
          <p:cNvPr id="17411" name="Text Box 1027"/>
          <p:cNvSpPr txBox="1">
            <a:spLocks noChangeArrowheads="1"/>
          </p:cNvSpPr>
          <p:nvPr/>
        </p:nvSpPr>
        <p:spPr bwMode="auto">
          <a:xfrm>
            <a:off x="1752600" y="1524000"/>
            <a:ext cx="6873875" cy="5334000"/>
          </a:xfrm>
          <a:prstGeom prst="rect">
            <a:avLst/>
          </a:prstGeom>
          <a:noFill/>
          <a:ln w="9525">
            <a:noFill/>
            <a:miter lim="800000"/>
            <a:headEnd/>
            <a:tailEnd/>
          </a:ln>
          <a:effectLst/>
        </p:spPr>
        <p:txBody>
          <a:bodyPr>
            <a:spAutoFit/>
          </a:bodyPr>
          <a:lstStyle/>
          <a:p>
            <a:r>
              <a:rPr lang="en-US" sz="2000">
                <a:latin typeface="CG Times" pitchFamily="18" charset="0"/>
              </a:rPr>
              <a:t>A 1999 conference at the Brookings Institution titled “Can We Make Education Policy on the Basis of Evidence?” examined the use of experimentation in education.  The panelists argued that only experimental designs will yield sound answers to questions from educators, policymakers, and parents about how to improve the practice and results of education.  Randomized assignment designs were referred to as the “gold standard” for developing believable results that will be accepted for action by policymakers because, the panelists asserted, there is little controversy over what the findings are when such designs are employed.  Research in education was described by one panelist as dominated by faculty in schools of education and motivated by craft principles, not scientific principles.  Panelists lamented a failure of Congress to insist on such gold standard evaluations of the education programs they are funding and claimed a lack of leadership in the Department of Education to insist on them.  </a:t>
            </a:r>
            <a:endParaRPr lang="en-US" sz="2000"/>
          </a:p>
          <a:p>
            <a:pPr lvl="1"/>
            <a:r>
              <a:rPr lang="en-US" sz="2000"/>
              <a:t> </a:t>
            </a:r>
            <a:endParaRPr lang="en-US">
              <a:latin typeface="CG Times"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a:solidFill>
                  <a:schemeClr val="accent2"/>
                </a:solidFill>
              </a:rPr>
              <a:t>NERPPB Policy Statement</a:t>
            </a:r>
            <a:endParaRPr lang="en-US"/>
          </a:p>
        </p:txBody>
      </p:sp>
      <p:sp>
        <p:nvSpPr>
          <p:cNvPr id="18435" name="Text Box 3"/>
          <p:cNvSpPr txBox="1">
            <a:spLocks noChangeArrowheads="1"/>
          </p:cNvSpPr>
          <p:nvPr/>
        </p:nvSpPr>
        <p:spPr bwMode="auto">
          <a:xfrm>
            <a:off x="1752600" y="1600200"/>
            <a:ext cx="6873875" cy="4664075"/>
          </a:xfrm>
          <a:prstGeom prst="rect">
            <a:avLst/>
          </a:prstGeom>
          <a:noFill/>
          <a:ln w="9525">
            <a:noFill/>
            <a:miter lim="800000"/>
            <a:headEnd/>
            <a:tailEnd/>
          </a:ln>
          <a:effectLst/>
        </p:spPr>
        <p:txBody>
          <a:bodyPr>
            <a:spAutoFit/>
          </a:bodyPr>
          <a:lstStyle/>
          <a:p>
            <a:r>
              <a:rPr lang="en-US" sz="2000" dirty="0">
                <a:latin typeface="CG Times" pitchFamily="18" charset="0"/>
              </a:rPr>
              <a:t>A sharply contrasting perspective was expressed by Richard </a:t>
            </a:r>
            <a:r>
              <a:rPr lang="en-US" sz="2000" dirty="0" err="1">
                <a:latin typeface="CG Times" pitchFamily="18" charset="0"/>
              </a:rPr>
              <a:t>Murnane</a:t>
            </a:r>
            <a:r>
              <a:rPr lang="en-US" sz="2000" dirty="0">
                <a:latin typeface="CG Times" pitchFamily="18" charset="0"/>
              </a:rPr>
              <a:t> and Richard Nelson in a 1984 article in the journal of Economic Behavior and Organization titled “Production and Innovation When Techniques Are Tacit: The Case of Education.”  Their argument was that effective teaching requires experimentation and problem solving activity every day.  Moreover, they argued, while school authorities may provide the context in which teachers teach, they cannot control in any detail what a teacher does, either through monitoring or incentives.  It is a mistake, the authors argue, to think of education R &amp; D as like industrial or biomedical R &amp; D.   It should not be perceived as an expert-based activity that happens outside schools, or one to create “programs that work.”  Instead, it should be part of the “problem solving, experimenting, evaluating, adapting to new contexts and goals, that is always going on in education.”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a:solidFill>
                  <a:schemeClr val="accent2"/>
                </a:solidFill>
              </a:rPr>
              <a:t>NERPPB Policy Statement</a:t>
            </a:r>
            <a:endParaRPr lang="en-US"/>
          </a:p>
        </p:txBody>
      </p:sp>
      <p:sp>
        <p:nvSpPr>
          <p:cNvPr id="20483" name="Text Box 3"/>
          <p:cNvSpPr txBox="1">
            <a:spLocks noChangeArrowheads="1"/>
          </p:cNvSpPr>
          <p:nvPr/>
        </p:nvSpPr>
        <p:spPr bwMode="auto">
          <a:xfrm>
            <a:off x="1736725" y="2022475"/>
            <a:ext cx="6873875" cy="4054475"/>
          </a:xfrm>
          <a:prstGeom prst="rect">
            <a:avLst/>
          </a:prstGeom>
          <a:noFill/>
          <a:ln w="9525">
            <a:noFill/>
            <a:miter lim="800000"/>
            <a:headEnd/>
            <a:tailEnd/>
          </a:ln>
          <a:effectLst/>
        </p:spPr>
        <p:txBody>
          <a:bodyPr>
            <a:spAutoFit/>
          </a:bodyPr>
          <a:lstStyle/>
          <a:p>
            <a:r>
              <a:rPr lang="en-US" sz="2000">
                <a:latin typeface="CG Times" pitchFamily="18" charset="0"/>
              </a:rPr>
              <a:t>Such profound differences among scholars about concepts of what research in education </a:t>
            </a:r>
            <a:r>
              <a:rPr lang="en-US" sz="2000" i="1">
                <a:latin typeface="CG Times" pitchFamily="18" charset="0"/>
              </a:rPr>
              <a:t>is or should be</a:t>
            </a:r>
            <a:r>
              <a:rPr lang="en-US" sz="2000">
                <a:latin typeface="CG Times" pitchFamily="18" charset="0"/>
              </a:rPr>
              <a:t> cannot be resolved by legislative fiats but, instead, only through the questioning and responding and revising cycle of the field as it addresses real issues. </a:t>
            </a:r>
          </a:p>
          <a:p>
            <a:endParaRPr lang="en-US" sz="2000">
              <a:latin typeface="CG Times" pitchFamily="18" charset="0"/>
            </a:endParaRPr>
          </a:p>
          <a:p>
            <a:r>
              <a:rPr lang="en-US" sz="2000">
                <a:latin typeface="CG Times" pitchFamily="18" charset="0"/>
              </a:rPr>
              <a:t>There is a need for vigorous explorations to find ways that experimental methodology can be reconciled with the Murnane and Nelson perspective, such as randomization at the classroom or school level, and to conceptualize and test other experimental or quasi-experimental methodologies that can strengthen findings about significant issues of lasting importance.</a:t>
            </a:r>
            <a:endParaRPr lang="en-US" sz="2000" b="1">
              <a:latin typeface="CG Times" pitchFamily="18" charset="0"/>
            </a:endParaRPr>
          </a:p>
          <a:p>
            <a:endParaRPr lang="en-US" sz="2000">
              <a:latin typeface="CG Times"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solidFill>
                  <a:schemeClr val="accent2"/>
                </a:solidFill>
              </a:rPr>
              <a:t>NERPPB Policy Statement</a:t>
            </a:r>
            <a:endParaRPr lang="en-US"/>
          </a:p>
        </p:txBody>
      </p:sp>
      <p:sp>
        <p:nvSpPr>
          <p:cNvPr id="19459" name="Text Box 3"/>
          <p:cNvSpPr txBox="1">
            <a:spLocks noChangeArrowheads="1"/>
          </p:cNvSpPr>
          <p:nvPr/>
        </p:nvSpPr>
        <p:spPr bwMode="auto">
          <a:xfrm>
            <a:off x="1736725" y="2022475"/>
            <a:ext cx="6873875" cy="4054475"/>
          </a:xfrm>
          <a:prstGeom prst="rect">
            <a:avLst/>
          </a:prstGeom>
          <a:noFill/>
          <a:ln w="9525">
            <a:noFill/>
            <a:miter lim="800000"/>
            <a:headEnd/>
            <a:tailEnd/>
          </a:ln>
          <a:effectLst/>
        </p:spPr>
        <p:txBody>
          <a:bodyPr>
            <a:spAutoFit/>
          </a:bodyPr>
          <a:lstStyle/>
          <a:p>
            <a:r>
              <a:rPr lang="en-US" sz="2000">
                <a:latin typeface="CG Times" pitchFamily="18" charset="0"/>
              </a:rPr>
              <a:t>The power of science comes from a combination of strong theory and data that bear on the theory.  This implies endorsement of explicit ideas and agreed-upon methods for exploring and testing these ideas based on observation that has internal and external consistency.  Experiments, as a classification of research, should not be scattershot or universal.  Rather, they should be justified by a cumulative record of rigorous naturalistic observation and piloting.  This requires knowledge of context in addition to adherence to scientific canons.  While experiments in education may not be used as frequently as they should as a preferred means for investigation—for a variety of reasons, perhaps, but availability of funds is surely one such reason—“science” should not be equated with “experiments.”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solidFill>
                  <a:schemeClr val="accent2"/>
                </a:solidFill>
              </a:rPr>
              <a:t>Carnine and Meeder Principles</a:t>
            </a:r>
            <a:endParaRPr lang="en-US"/>
          </a:p>
        </p:txBody>
      </p:sp>
      <p:sp>
        <p:nvSpPr>
          <p:cNvPr id="13315" name="Rectangle 3"/>
          <p:cNvSpPr>
            <a:spLocks noGrp="1" noChangeArrowheads="1"/>
          </p:cNvSpPr>
          <p:nvPr>
            <p:ph type="body" idx="1"/>
          </p:nvPr>
        </p:nvSpPr>
        <p:spPr>
          <a:xfrm>
            <a:off x="1219200" y="1676400"/>
            <a:ext cx="7772400" cy="4114800"/>
          </a:xfrm>
        </p:spPr>
        <p:txBody>
          <a:bodyPr>
            <a:normAutofit fontScale="92500" lnSpcReduction="10000"/>
          </a:bodyPr>
          <a:lstStyle/>
          <a:p>
            <a:r>
              <a:rPr lang="en-US"/>
              <a:t>Random assignment of students and teachers to conditions</a:t>
            </a:r>
          </a:p>
          <a:p>
            <a:r>
              <a:rPr lang="en-US"/>
              <a:t>Representative and unbiased sample</a:t>
            </a:r>
          </a:p>
          <a:p>
            <a:r>
              <a:rPr lang="en-US"/>
              <a:t>Minimum N=12 per condition</a:t>
            </a:r>
          </a:p>
          <a:p>
            <a:r>
              <a:rPr lang="en-US"/>
              <a:t>Valid, reliable measures</a:t>
            </a:r>
          </a:p>
          <a:p>
            <a:r>
              <a:rPr lang="en-US"/>
              <a:t>Confounding variables controlled</a:t>
            </a:r>
          </a:p>
          <a:p>
            <a:r>
              <a:rPr lang="en-US"/>
              <a:t>Valid statistics</a:t>
            </a:r>
          </a:p>
          <a:p>
            <a:r>
              <a:rPr lang="en-US"/>
              <a:t>Educationally significant</a:t>
            </a:r>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173163" y="457200"/>
            <a:ext cx="9418637" cy="1143000"/>
          </a:xfrm>
        </p:spPr>
        <p:txBody>
          <a:bodyPr/>
          <a:lstStyle/>
          <a:p>
            <a:r>
              <a:rPr lang="en-US">
                <a:solidFill>
                  <a:schemeClr val="accent2"/>
                </a:solidFill>
              </a:rPr>
              <a:t>National Reading Panel Standards</a:t>
            </a:r>
          </a:p>
        </p:txBody>
      </p:sp>
      <p:sp>
        <p:nvSpPr>
          <p:cNvPr id="36867" name="Rectangle 3"/>
          <p:cNvSpPr>
            <a:spLocks noGrp="1" noChangeArrowheads="1"/>
          </p:cNvSpPr>
          <p:nvPr>
            <p:ph type="body" idx="1"/>
          </p:nvPr>
        </p:nvSpPr>
        <p:spPr/>
        <p:txBody>
          <a:bodyPr/>
          <a:lstStyle/>
          <a:p>
            <a:r>
              <a:rPr lang="en-US" sz="2400"/>
              <a:t>True or quasi-experiment;</a:t>
            </a:r>
          </a:p>
          <a:p>
            <a:r>
              <a:rPr lang="en-US" sz="2400"/>
              <a:t>Study participants must be carefully described (age, demographic, cognitive, academic, and behavioral characteristics); </a:t>
            </a:r>
          </a:p>
          <a:p>
            <a:r>
              <a:rPr lang="en-US" sz="2400"/>
              <a:t>Study interventions must be described in sufficient detail to allow for replicability, including how long the interventions lasted and how long the effects lasted;</a:t>
            </a:r>
          </a:p>
          <a:p>
            <a:r>
              <a:rPr lang="en-US" sz="2400"/>
              <a:t>Study methods must allow judgments about how instruction fidelity was insured; and </a:t>
            </a:r>
          </a:p>
          <a:p>
            <a:r>
              <a:rPr lang="en-US" sz="2400"/>
              <a:t>Studies must include a full description of outcome measures. </a:t>
            </a:r>
          </a:p>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solidFill>
                  <a:schemeClr val="accent2"/>
                </a:solidFill>
              </a:rPr>
              <a:t>Research Reform Proposal</a:t>
            </a:r>
            <a:endParaRPr lang="en-US"/>
          </a:p>
        </p:txBody>
      </p:sp>
      <p:sp>
        <p:nvSpPr>
          <p:cNvPr id="29699" name="Rectangle 3"/>
          <p:cNvSpPr>
            <a:spLocks noGrp="1" noChangeArrowheads="1"/>
          </p:cNvSpPr>
          <p:nvPr>
            <p:ph type="body" idx="1"/>
          </p:nvPr>
        </p:nvSpPr>
        <p:spPr/>
        <p:txBody>
          <a:bodyPr/>
          <a:lstStyle/>
          <a:p>
            <a:r>
              <a:rPr lang="en-US" sz="2400"/>
              <a:t>A new, independent “Education Audit Agency”</a:t>
            </a:r>
          </a:p>
          <a:p>
            <a:r>
              <a:rPr lang="en-US" sz="2400"/>
              <a:t>Dedicated to the canons of scientific inquiry and the pursuit of truth, without fear or favor</a:t>
            </a:r>
          </a:p>
          <a:p>
            <a:r>
              <a:rPr lang="en-US" sz="2400"/>
              <a:t>In its conduct of education research, the Education Audit Agency should strive for scientific rigor, including, to the maximum degree possible, randomized field trials.</a:t>
            </a:r>
          </a:p>
        </p:txBody>
      </p:sp>
      <p:sp>
        <p:nvSpPr>
          <p:cNvPr id="29700" name="Text Box 4"/>
          <p:cNvSpPr txBox="1">
            <a:spLocks noChangeArrowheads="1"/>
          </p:cNvSpPr>
          <p:nvPr/>
        </p:nvSpPr>
        <p:spPr bwMode="auto">
          <a:xfrm>
            <a:off x="3975100" y="5268913"/>
            <a:ext cx="4583113" cy="730250"/>
          </a:xfrm>
          <a:prstGeom prst="rect">
            <a:avLst/>
          </a:prstGeom>
          <a:noFill/>
          <a:ln w="9525">
            <a:noFill/>
            <a:miter lim="800000"/>
            <a:headEnd/>
            <a:tailEnd/>
          </a:ln>
          <a:effectLst/>
        </p:spPr>
        <p:txBody>
          <a:bodyPr wrap="none">
            <a:spAutoFit/>
          </a:bodyPr>
          <a:lstStyle/>
          <a:p>
            <a:pPr algn="r"/>
            <a:r>
              <a:rPr lang="en-US" sz="1400"/>
              <a:t>William Bennett, Chester Finn, Tom Loveless, Diane Ravitch</a:t>
            </a:r>
          </a:p>
          <a:p>
            <a:pPr algn="r"/>
            <a:r>
              <a:rPr lang="en-US" sz="1400" i="1"/>
              <a:t>Seven Principles for Reauthorizing OERI, NAEP and NAGB</a:t>
            </a:r>
          </a:p>
          <a:p>
            <a:pPr algn="r"/>
            <a:r>
              <a:rPr lang="en-US" sz="1400"/>
              <a:t>May 4, 2000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US">
                <a:solidFill>
                  <a:schemeClr val="accent2"/>
                </a:solidFill>
              </a:rPr>
              <a:t>A Definition of Research</a:t>
            </a:r>
            <a:endParaRPr lang="en-US"/>
          </a:p>
        </p:txBody>
      </p:sp>
      <p:sp>
        <p:nvSpPr>
          <p:cNvPr id="11267" name="Text Box 3"/>
          <p:cNvSpPr txBox="1">
            <a:spLocks noChangeArrowheads="1"/>
          </p:cNvSpPr>
          <p:nvPr/>
        </p:nvSpPr>
        <p:spPr bwMode="auto">
          <a:xfrm>
            <a:off x="1736725" y="2251075"/>
            <a:ext cx="6583363" cy="2832100"/>
          </a:xfrm>
          <a:prstGeom prst="rect">
            <a:avLst/>
          </a:prstGeom>
          <a:noFill/>
          <a:ln w="9525">
            <a:noFill/>
            <a:miter lim="800000"/>
            <a:headEnd/>
            <a:tailEnd/>
          </a:ln>
          <a:effectLst/>
        </p:spPr>
        <p:txBody>
          <a:bodyPr wrap="none">
            <a:spAutoFit/>
          </a:bodyPr>
          <a:lstStyle/>
          <a:p>
            <a:r>
              <a:rPr lang="en-US"/>
              <a:t>…is evaluated using randomized experiments</a:t>
            </a:r>
          </a:p>
          <a:p>
            <a:r>
              <a:rPr lang="en-US"/>
              <a:t>in which individuals, entities, programs, or activities</a:t>
            </a:r>
          </a:p>
          <a:p>
            <a:r>
              <a:rPr lang="en-US"/>
              <a:t>are randomly assigned to different variations </a:t>
            </a:r>
          </a:p>
          <a:p>
            <a:r>
              <a:rPr lang="en-US"/>
              <a:t>(including a control condition) to compare the </a:t>
            </a:r>
          </a:p>
          <a:p>
            <a:r>
              <a:rPr lang="en-US"/>
              <a:t>relative effects of the variations.</a:t>
            </a:r>
          </a:p>
          <a:p>
            <a:endParaRPr lang="en-US"/>
          </a:p>
          <a:p>
            <a:r>
              <a:rPr lang="en-US" sz="1800" i="1"/>
              <a:t>Amendment offered by Mr. Schaffer to the Amendment</a:t>
            </a:r>
          </a:p>
          <a:p>
            <a:r>
              <a:rPr lang="en-US" sz="1800" i="1"/>
              <a:t>in the nature of a substitute offered by Mr. Goodling (ESEA)</a:t>
            </a:r>
          </a:p>
        </p:txBody>
      </p:sp>
      <p:sp>
        <p:nvSpPr>
          <p:cNvPr id="11268" name="Text Box 4"/>
          <p:cNvSpPr txBox="1">
            <a:spLocks noChangeArrowheads="1"/>
          </p:cNvSpPr>
          <p:nvPr/>
        </p:nvSpPr>
        <p:spPr bwMode="auto">
          <a:xfrm>
            <a:off x="4724400" y="5943600"/>
            <a:ext cx="3529013" cy="244475"/>
          </a:xfrm>
          <a:prstGeom prst="rect">
            <a:avLst/>
          </a:prstGeom>
          <a:noFill/>
          <a:ln w="9525">
            <a:noFill/>
            <a:miter lim="800000"/>
            <a:headEnd/>
            <a:tailEnd/>
          </a:ln>
          <a:effectLst/>
        </p:spPr>
        <p:txBody>
          <a:bodyPr wrap="none">
            <a:spAutoFit/>
          </a:bodyPr>
          <a:lstStyle/>
          <a:p>
            <a:r>
              <a:rPr lang="en-US" sz="1000"/>
              <a:t>Document dated April 5, 2000, courtesy of Gerald Sroufe, AERA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solidFill>
                  <a:schemeClr val="accent2"/>
                </a:solidFill>
              </a:rPr>
              <a:t>NICHD Perspective</a:t>
            </a:r>
            <a:endParaRPr lang="en-US"/>
          </a:p>
        </p:txBody>
      </p:sp>
      <p:sp>
        <p:nvSpPr>
          <p:cNvPr id="27651" name="Text Box 3"/>
          <p:cNvSpPr txBox="1">
            <a:spLocks noChangeArrowheads="1"/>
          </p:cNvSpPr>
          <p:nvPr/>
        </p:nvSpPr>
        <p:spPr bwMode="auto">
          <a:xfrm>
            <a:off x="1524000" y="1981200"/>
            <a:ext cx="6873875" cy="3444875"/>
          </a:xfrm>
          <a:prstGeom prst="rect">
            <a:avLst/>
          </a:prstGeom>
          <a:noFill/>
          <a:ln w="9525">
            <a:noFill/>
            <a:miter lim="800000"/>
            <a:headEnd/>
            <a:tailEnd/>
          </a:ln>
          <a:effectLst/>
        </p:spPr>
        <p:txBody>
          <a:bodyPr>
            <a:spAutoFit/>
          </a:bodyPr>
          <a:lstStyle/>
          <a:p>
            <a:r>
              <a:rPr lang="en-US" sz="2000"/>
              <a:t>It must be concluded that too little education research conducted over the past century has been based on scientific principles… Indeed, much of the educational research conducted over the past 20 years has been predicated on the notion that scientific findings are relative--in the eyes of the beholder--and that science is not the process of discovering the ultimate truth of nature, but rather a social construction that changes over time.  These types of anti-scientific ideologies and philosophical positions have been expressed within a culture of post-modern thinking where a major premise is that there is no genuine scientific method, but rather a sense that anything and everything goes. </a:t>
            </a:r>
          </a:p>
        </p:txBody>
      </p:sp>
      <p:sp>
        <p:nvSpPr>
          <p:cNvPr id="27652" name="Text Box 4"/>
          <p:cNvSpPr txBox="1">
            <a:spLocks noChangeArrowheads="1"/>
          </p:cNvSpPr>
          <p:nvPr/>
        </p:nvSpPr>
        <p:spPr bwMode="auto">
          <a:xfrm>
            <a:off x="2438400" y="6019800"/>
            <a:ext cx="6062663" cy="457200"/>
          </a:xfrm>
          <a:prstGeom prst="rect">
            <a:avLst/>
          </a:prstGeom>
          <a:noFill/>
          <a:ln w="9525">
            <a:noFill/>
            <a:miter lim="800000"/>
            <a:headEnd/>
            <a:tailEnd/>
          </a:ln>
          <a:effectLst/>
        </p:spPr>
        <p:txBody>
          <a:bodyPr wrap="none">
            <a:spAutoFit/>
          </a:bodyPr>
          <a:lstStyle/>
          <a:p>
            <a:pPr algn="r"/>
            <a:r>
              <a:rPr lang="en-US" sz="1200"/>
              <a:t>Reid Lyon, Chief, Child Development and Behavior Branch, NICHD, Congressional Testimony</a:t>
            </a:r>
          </a:p>
          <a:p>
            <a:pPr algn="r"/>
            <a:r>
              <a:rPr lang="en-US" sz="1200"/>
              <a:t>House Science Committee, Subcommittee on Basic Research, Oct. 26, 1999</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solidFill>
                  <a:schemeClr val="accent2"/>
                </a:solidFill>
              </a:rPr>
              <a:t>NICHD Perspective</a:t>
            </a:r>
            <a:endParaRPr lang="en-US"/>
          </a:p>
        </p:txBody>
      </p:sp>
      <p:sp>
        <p:nvSpPr>
          <p:cNvPr id="24579" name="Text Box 3"/>
          <p:cNvSpPr txBox="1">
            <a:spLocks noChangeArrowheads="1"/>
          </p:cNvSpPr>
          <p:nvPr/>
        </p:nvSpPr>
        <p:spPr bwMode="auto">
          <a:xfrm>
            <a:off x="1660525" y="2098675"/>
            <a:ext cx="6873875" cy="2225675"/>
          </a:xfrm>
          <a:prstGeom prst="rect">
            <a:avLst/>
          </a:prstGeom>
          <a:noFill/>
          <a:ln w="9525">
            <a:noFill/>
            <a:miter lim="800000"/>
            <a:headEnd/>
            <a:tailEnd/>
          </a:ln>
          <a:effectLst/>
        </p:spPr>
        <p:txBody>
          <a:bodyPr>
            <a:spAutoFit/>
          </a:bodyPr>
          <a:lstStyle/>
          <a:p>
            <a:r>
              <a:rPr lang="en-US" sz="2000"/>
              <a:t>There appears to be a growing consensus that research carried out within the educational academic community should take place within a more rigorous context, be based on well developed scientific principles, should encourage the integration of multiple disciplines and methodologies, and incorporate an expert peer review system to assess the scientific quality of proposed research.  </a:t>
            </a:r>
          </a:p>
        </p:txBody>
      </p:sp>
      <p:sp>
        <p:nvSpPr>
          <p:cNvPr id="24580" name="Text Box 4"/>
          <p:cNvSpPr txBox="1">
            <a:spLocks noChangeArrowheads="1"/>
          </p:cNvSpPr>
          <p:nvPr/>
        </p:nvSpPr>
        <p:spPr bwMode="auto">
          <a:xfrm>
            <a:off x="2438400" y="6019800"/>
            <a:ext cx="6062663" cy="457200"/>
          </a:xfrm>
          <a:prstGeom prst="rect">
            <a:avLst/>
          </a:prstGeom>
          <a:noFill/>
          <a:ln w="9525">
            <a:noFill/>
            <a:miter lim="800000"/>
            <a:headEnd/>
            <a:tailEnd/>
          </a:ln>
          <a:effectLst/>
        </p:spPr>
        <p:txBody>
          <a:bodyPr wrap="none">
            <a:spAutoFit/>
          </a:bodyPr>
          <a:lstStyle/>
          <a:p>
            <a:pPr algn="r"/>
            <a:r>
              <a:rPr lang="en-US" sz="1200"/>
              <a:t>Reid Lyon, Chief, Child Development and Behavior Branch, NICHD, Congressional Testimony</a:t>
            </a:r>
          </a:p>
          <a:p>
            <a:pPr algn="r"/>
            <a:r>
              <a:rPr lang="en-US" sz="1200"/>
              <a:t>House Science Committee, Subcommittee on Basic Research, Oct. 26, 1999</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solidFill>
                  <a:schemeClr val="accent2"/>
                </a:solidFill>
              </a:rPr>
              <a:t>NICHD Perspective</a:t>
            </a:r>
            <a:endParaRPr lang="en-US"/>
          </a:p>
        </p:txBody>
      </p:sp>
      <p:sp>
        <p:nvSpPr>
          <p:cNvPr id="25603" name="Text Box 3"/>
          <p:cNvSpPr txBox="1">
            <a:spLocks noChangeArrowheads="1"/>
          </p:cNvSpPr>
          <p:nvPr/>
        </p:nvSpPr>
        <p:spPr bwMode="auto">
          <a:xfrm>
            <a:off x="1660525" y="2098675"/>
            <a:ext cx="6873875" cy="1920875"/>
          </a:xfrm>
          <a:prstGeom prst="rect">
            <a:avLst/>
          </a:prstGeom>
          <a:noFill/>
          <a:ln w="9525">
            <a:noFill/>
            <a:miter lim="800000"/>
            <a:headEnd/>
            <a:tailEnd/>
          </a:ln>
          <a:effectLst/>
        </p:spPr>
        <p:txBody>
          <a:bodyPr>
            <a:spAutoFit/>
          </a:bodyPr>
          <a:lstStyle/>
          <a:p>
            <a:r>
              <a:rPr lang="en-US" sz="2000"/>
              <a:t>Moreover, for educational research to realize its full potential, a sustained programmatic emphasis must be established to ensure continuity, the analysis of children’s learning and response to different forms of instruction over time and across settings, and to provide opportunities for replication. </a:t>
            </a:r>
          </a:p>
          <a:p>
            <a:endParaRPr lang="en-US" sz="2000"/>
          </a:p>
        </p:txBody>
      </p:sp>
      <p:sp>
        <p:nvSpPr>
          <p:cNvPr id="25604" name="Text Box 4"/>
          <p:cNvSpPr txBox="1">
            <a:spLocks noChangeArrowheads="1"/>
          </p:cNvSpPr>
          <p:nvPr/>
        </p:nvSpPr>
        <p:spPr bwMode="auto">
          <a:xfrm>
            <a:off x="2438400" y="6019800"/>
            <a:ext cx="6062663" cy="457200"/>
          </a:xfrm>
          <a:prstGeom prst="rect">
            <a:avLst/>
          </a:prstGeom>
          <a:noFill/>
          <a:ln w="9525">
            <a:noFill/>
            <a:miter lim="800000"/>
            <a:headEnd/>
            <a:tailEnd/>
          </a:ln>
          <a:effectLst/>
        </p:spPr>
        <p:txBody>
          <a:bodyPr wrap="none">
            <a:spAutoFit/>
          </a:bodyPr>
          <a:lstStyle/>
          <a:p>
            <a:pPr algn="r"/>
            <a:r>
              <a:rPr lang="en-US" sz="1200"/>
              <a:t>Reid Lyon, Chief, Child Development and Behavior Branch, NICHD, Congressional Testimony</a:t>
            </a:r>
          </a:p>
          <a:p>
            <a:pPr algn="r"/>
            <a:r>
              <a:rPr lang="en-US" sz="1200"/>
              <a:t>House Science Committee, Subcommittee on Basic Research, Oct. 26, 1999</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solidFill>
                  <a:schemeClr val="accent2"/>
                </a:solidFill>
              </a:rPr>
              <a:t>NICHD Perspective</a:t>
            </a:r>
            <a:endParaRPr lang="en-US"/>
          </a:p>
        </p:txBody>
      </p:sp>
      <p:sp>
        <p:nvSpPr>
          <p:cNvPr id="26627" name="Text Box 3"/>
          <p:cNvSpPr txBox="1">
            <a:spLocks noChangeArrowheads="1"/>
          </p:cNvSpPr>
          <p:nvPr/>
        </p:nvSpPr>
        <p:spPr bwMode="auto">
          <a:xfrm>
            <a:off x="1660525" y="2098675"/>
            <a:ext cx="6873875" cy="1920875"/>
          </a:xfrm>
          <a:prstGeom prst="rect">
            <a:avLst/>
          </a:prstGeom>
          <a:noFill/>
          <a:ln w="9525">
            <a:noFill/>
            <a:miter lim="800000"/>
            <a:headEnd/>
            <a:tailEnd/>
          </a:ln>
          <a:effectLst/>
        </p:spPr>
        <p:txBody>
          <a:bodyPr>
            <a:spAutoFit/>
          </a:bodyPr>
          <a:lstStyle/>
          <a:p>
            <a:r>
              <a:rPr lang="en-US" sz="2000"/>
              <a:t>In addition, research training opportunities must be developed and improved in order to equip both researchers in training and education faculty members with a solid foundation in the inquiry skills that are necessary to address well defined gaps in the current knowledge base relevant to teaching and learning.</a:t>
            </a:r>
          </a:p>
          <a:p>
            <a:endParaRPr lang="en-US" sz="2000"/>
          </a:p>
        </p:txBody>
      </p:sp>
      <p:sp>
        <p:nvSpPr>
          <p:cNvPr id="26628" name="Text Box 4"/>
          <p:cNvSpPr txBox="1">
            <a:spLocks noChangeArrowheads="1"/>
          </p:cNvSpPr>
          <p:nvPr/>
        </p:nvSpPr>
        <p:spPr bwMode="auto">
          <a:xfrm>
            <a:off x="2438400" y="6019800"/>
            <a:ext cx="6062663" cy="457200"/>
          </a:xfrm>
          <a:prstGeom prst="rect">
            <a:avLst/>
          </a:prstGeom>
          <a:noFill/>
          <a:ln w="9525">
            <a:noFill/>
            <a:miter lim="800000"/>
            <a:headEnd/>
            <a:tailEnd/>
          </a:ln>
          <a:effectLst/>
        </p:spPr>
        <p:txBody>
          <a:bodyPr wrap="none">
            <a:spAutoFit/>
          </a:bodyPr>
          <a:lstStyle/>
          <a:p>
            <a:pPr algn="r"/>
            <a:r>
              <a:rPr lang="en-US" sz="1200"/>
              <a:t>Reid Lyon, Chief, Child Development and Behavior Branch, NICHD, Congressional Testimony</a:t>
            </a:r>
          </a:p>
          <a:p>
            <a:pPr algn="r"/>
            <a:r>
              <a:rPr lang="en-US" sz="1200"/>
              <a:t>House Science Committee, Subcommittee on Basic Research, Oct. 26, 1999</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solidFill>
                  <a:schemeClr val="accent2"/>
                </a:solidFill>
              </a:rPr>
              <a:t>NICHD Perspective</a:t>
            </a:r>
            <a:endParaRPr lang="en-US"/>
          </a:p>
        </p:txBody>
      </p:sp>
      <p:sp>
        <p:nvSpPr>
          <p:cNvPr id="28675" name="Text Box 3"/>
          <p:cNvSpPr txBox="1">
            <a:spLocks noChangeArrowheads="1"/>
          </p:cNvSpPr>
          <p:nvPr/>
        </p:nvSpPr>
        <p:spPr bwMode="auto">
          <a:xfrm>
            <a:off x="1600200" y="1600200"/>
            <a:ext cx="6873875" cy="4359275"/>
          </a:xfrm>
          <a:prstGeom prst="rect">
            <a:avLst/>
          </a:prstGeom>
          <a:noFill/>
          <a:ln w="9525">
            <a:noFill/>
            <a:miter lim="800000"/>
            <a:headEnd/>
            <a:tailEnd/>
          </a:ln>
          <a:effectLst/>
        </p:spPr>
        <p:txBody>
          <a:bodyPr>
            <a:spAutoFit/>
          </a:bodyPr>
          <a:lstStyle/>
          <a:p>
            <a:r>
              <a:rPr lang="en-US" sz="2000"/>
              <a:t>In order to develop the most effective instructional approaches and interventions, we must clearly define what works, the conditions under which it works, and what may not be helpful.  This requires a thoughtful integration of experimental, quasi-experimental and qualitative/descriptive methodologies.  Education research can be strengthened by beginning to define an exact set of conditions--variables that can be quantified and</a:t>
            </a:r>
          </a:p>
          <a:p>
            <a:r>
              <a:rPr lang="en-US" sz="2000"/>
              <a:t>manipulated--and determine what happens in the presence and absence of these conditions.  These observations, no doubt, must be enriched with qualitative insights that add ecological context to the quantitative scaffold.  Education research must be open to taking the next step of formulating specific hypotheses that can be tested and confirmed or refuted.</a:t>
            </a:r>
          </a:p>
          <a:p>
            <a:endParaRPr lang="en-US" sz="2000"/>
          </a:p>
        </p:txBody>
      </p:sp>
      <p:sp>
        <p:nvSpPr>
          <p:cNvPr id="28676" name="Text Box 4"/>
          <p:cNvSpPr txBox="1">
            <a:spLocks noChangeArrowheads="1"/>
          </p:cNvSpPr>
          <p:nvPr/>
        </p:nvSpPr>
        <p:spPr bwMode="auto">
          <a:xfrm>
            <a:off x="2438400" y="6019800"/>
            <a:ext cx="6062663" cy="457200"/>
          </a:xfrm>
          <a:prstGeom prst="rect">
            <a:avLst/>
          </a:prstGeom>
          <a:noFill/>
          <a:ln w="9525">
            <a:noFill/>
            <a:miter lim="800000"/>
            <a:headEnd/>
            <a:tailEnd/>
          </a:ln>
          <a:effectLst/>
        </p:spPr>
        <p:txBody>
          <a:bodyPr wrap="none">
            <a:spAutoFit/>
          </a:bodyPr>
          <a:lstStyle/>
          <a:p>
            <a:pPr algn="r"/>
            <a:r>
              <a:rPr lang="en-US" sz="1200"/>
              <a:t>Reid Lyon, Chief, Child Development and Behavior Branch, NICHD, Congressional Testimony</a:t>
            </a:r>
          </a:p>
          <a:p>
            <a:pPr algn="r"/>
            <a:r>
              <a:rPr lang="en-US" sz="1200"/>
              <a:t>House Science Committee, Subcommittee on Basic Research, Oct. 26, 1999</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solidFill>
                  <a:schemeClr val="accent2"/>
                </a:solidFill>
              </a:rPr>
              <a:t>Niches for RFT’s</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solidFill>
                  <a:schemeClr val="accent2"/>
                </a:solidFill>
              </a:rPr>
              <a:t>Niches for RFT’s - </a:t>
            </a:r>
            <a:r>
              <a:rPr lang="en-US" sz="1800">
                <a:solidFill>
                  <a:schemeClr val="accent2"/>
                </a:solidFill>
              </a:rPr>
              <a:t>OERI Phase II Standards</a:t>
            </a:r>
            <a:endParaRPr lang="en-US"/>
          </a:p>
        </p:txBody>
      </p:sp>
      <p:sp>
        <p:nvSpPr>
          <p:cNvPr id="34819" name="Text Box 3"/>
          <p:cNvSpPr txBox="1">
            <a:spLocks noChangeArrowheads="1"/>
          </p:cNvSpPr>
          <p:nvPr/>
        </p:nvSpPr>
        <p:spPr bwMode="auto">
          <a:xfrm>
            <a:off x="1600200" y="1676400"/>
            <a:ext cx="6721475" cy="5021263"/>
          </a:xfrm>
          <a:prstGeom prst="rect">
            <a:avLst/>
          </a:prstGeom>
          <a:noFill/>
          <a:ln w="9525">
            <a:noFill/>
            <a:miter lim="800000"/>
            <a:headEnd/>
            <a:tailEnd/>
          </a:ln>
          <a:effectLst/>
        </p:spPr>
        <p:txBody>
          <a:bodyPr wrap="none">
            <a:spAutoFit/>
          </a:bodyPr>
          <a:lstStyle/>
          <a:p>
            <a:r>
              <a:rPr lang="en-US" sz="1200">
                <a:latin typeface="Courier New" pitchFamily="49" charset="0"/>
              </a:rPr>
              <a:t>Sec. 701.21  What is the difference between an exemplary and a </a:t>
            </a:r>
          </a:p>
          <a:p>
            <a:r>
              <a:rPr lang="en-US" sz="1200">
                <a:latin typeface="Courier New" pitchFamily="49" charset="0"/>
              </a:rPr>
              <a:t>promising program?</a:t>
            </a:r>
          </a:p>
          <a:p>
            <a:endParaRPr lang="en-US" sz="1200">
              <a:latin typeface="Courier New" pitchFamily="49" charset="0"/>
            </a:endParaRPr>
          </a:p>
          <a:p>
            <a:r>
              <a:rPr lang="en-US" sz="1200">
                <a:latin typeface="Courier New" pitchFamily="49" charset="0"/>
              </a:rPr>
              <a:t>    (a) In determining whether an educational program should be </a:t>
            </a:r>
          </a:p>
          <a:p>
            <a:r>
              <a:rPr lang="en-US" sz="1200">
                <a:latin typeface="Courier New" pitchFamily="49" charset="0"/>
              </a:rPr>
              <a:t>recommended as exemplary or promising, the panel shall consider--</a:t>
            </a:r>
          </a:p>
          <a:p>
            <a:r>
              <a:rPr lang="en-US" sz="1200">
                <a:latin typeface="Courier New" pitchFamily="49" charset="0"/>
              </a:rPr>
              <a:t>    (1) Whether, based on empirical data, the program is effective and </a:t>
            </a:r>
          </a:p>
          <a:p>
            <a:r>
              <a:rPr lang="en-US" sz="1200">
                <a:latin typeface="Courier New" pitchFamily="49" charset="0"/>
              </a:rPr>
              <a:t>should be designated as exemplary; or</a:t>
            </a:r>
          </a:p>
          <a:p>
            <a:r>
              <a:rPr lang="en-US" sz="1200">
                <a:latin typeface="Courier New" pitchFamily="49" charset="0"/>
              </a:rPr>
              <a:t>    (2) Whether there is sufficient evidence to demonstrate that the </a:t>
            </a:r>
          </a:p>
          <a:p>
            <a:r>
              <a:rPr lang="en-US" sz="1200">
                <a:latin typeface="Courier New" pitchFamily="49" charset="0"/>
              </a:rPr>
              <a:t>program shows promise for improving student achievement and should be </a:t>
            </a:r>
          </a:p>
          <a:p>
            <a:r>
              <a:rPr lang="en-US" sz="1200">
                <a:latin typeface="Courier New" pitchFamily="49" charset="0"/>
              </a:rPr>
              <a:t>designated as promising.</a:t>
            </a:r>
          </a:p>
          <a:p>
            <a:r>
              <a:rPr lang="en-US" sz="1200">
                <a:latin typeface="Courier New" pitchFamily="49" charset="0"/>
              </a:rPr>
              <a:t>    (b) The Secretary relies upon the judgment and expertise of peer </a:t>
            </a:r>
          </a:p>
          <a:p>
            <a:r>
              <a:rPr lang="en-US" sz="1200">
                <a:latin typeface="Courier New" pitchFamily="49" charset="0"/>
              </a:rPr>
              <a:t>reviewers, as established in Sec. 701.11, to determine the nature and </a:t>
            </a:r>
          </a:p>
          <a:p>
            <a:r>
              <a:rPr lang="en-US" sz="1200">
                <a:latin typeface="Courier New" pitchFamily="49" charset="0"/>
              </a:rPr>
              <a:t>extent of evidence required to distinguish between promising and </a:t>
            </a:r>
          </a:p>
          <a:p>
            <a:r>
              <a:rPr lang="en-US" sz="1200">
                <a:latin typeface="Courier New" pitchFamily="49" charset="0"/>
              </a:rPr>
              <a:t>exemplary programs and to apply the four criteria established in </a:t>
            </a:r>
          </a:p>
          <a:p>
            <a:r>
              <a:rPr lang="en-US" sz="1200">
                <a:latin typeface="Courier New" pitchFamily="49" charset="0"/>
              </a:rPr>
              <a:t>Sec. 701.22, and their own individual factors under each criterion in </a:t>
            </a:r>
          </a:p>
          <a:p>
            <a:r>
              <a:rPr lang="en-US" sz="1200">
                <a:latin typeface="Courier New" pitchFamily="49" charset="0"/>
              </a:rPr>
              <a:t>making this determination.</a:t>
            </a:r>
          </a:p>
          <a:p>
            <a:endParaRPr lang="en-US" sz="1200">
              <a:latin typeface="Courier New" pitchFamily="49" charset="0"/>
            </a:endParaRPr>
          </a:p>
          <a:p>
            <a:r>
              <a:rPr lang="en-US" sz="1200">
                <a:latin typeface="Courier New" pitchFamily="49" charset="0"/>
              </a:rPr>
              <a:t>Sec. 701.22  What criteria are used to evaluate programs for exemplary </a:t>
            </a:r>
          </a:p>
          <a:p>
            <a:r>
              <a:rPr lang="en-US" sz="1200">
                <a:latin typeface="Courier New" pitchFamily="49" charset="0"/>
              </a:rPr>
              <a:t>or promising designation?</a:t>
            </a:r>
          </a:p>
          <a:p>
            <a:endParaRPr lang="en-US" sz="1200">
              <a:latin typeface="Courier New" pitchFamily="49" charset="0"/>
            </a:endParaRPr>
          </a:p>
          <a:p>
            <a:r>
              <a:rPr lang="en-US" sz="1200">
                <a:latin typeface="Courier New" pitchFamily="49" charset="0"/>
              </a:rPr>
              <a:t>    The Secretary establishes the following evaluation criteria for </a:t>
            </a:r>
          </a:p>
          <a:p>
            <a:r>
              <a:rPr lang="en-US" sz="1200">
                <a:latin typeface="Courier New" pitchFamily="49" charset="0"/>
              </a:rPr>
              <a:t>expert panels to use in determining whether an educational program </a:t>
            </a:r>
          </a:p>
          <a:p>
            <a:r>
              <a:rPr lang="en-US" sz="1200">
                <a:latin typeface="Courier New" pitchFamily="49" charset="0"/>
              </a:rPr>
              <a:t>should be recommended as exemplary, promising, or neither:</a:t>
            </a:r>
          </a:p>
          <a:p>
            <a:r>
              <a:rPr lang="en-US" sz="1200">
                <a:latin typeface="Courier New" pitchFamily="49" charset="0"/>
              </a:rPr>
              <a:t>    (a) Evidence of success.</a:t>
            </a:r>
          </a:p>
          <a:p>
            <a:r>
              <a:rPr lang="en-US" sz="1200">
                <a:latin typeface="Courier New" pitchFamily="49" charset="0"/>
              </a:rPr>
              <a:t>    (b) Quality of the program.</a:t>
            </a:r>
          </a:p>
          <a:p>
            <a:r>
              <a:rPr lang="en-US" sz="1200">
                <a:latin typeface="Courier New" pitchFamily="49" charset="0"/>
              </a:rPr>
              <a:t>    (c) Educational significance.</a:t>
            </a:r>
          </a:p>
          <a:p>
            <a:r>
              <a:rPr lang="en-US" sz="1200">
                <a:latin typeface="Courier New" pitchFamily="49" charset="0"/>
              </a:rPr>
              <a:t>    (d) Replicability.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p:txBody>
          <a:bodyPr/>
          <a:lstStyle/>
          <a:p>
            <a:r>
              <a:rPr lang="en-US">
                <a:solidFill>
                  <a:schemeClr val="accent2"/>
                </a:solidFill>
              </a:rPr>
              <a:t>Niches for RFT’s</a:t>
            </a:r>
            <a:endParaRPr lang="en-US"/>
          </a:p>
        </p:txBody>
      </p:sp>
      <p:sp>
        <p:nvSpPr>
          <p:cNvPr id="32771" name="Text Box 1027"/>
          <p:cNvSpPr txBox="1">
            <a:spLocks noChangeArrowheads="1"/>
          </p:cNvSpPr>
          <p:nvPr/>
        </p:nvSpPr>
        <p:spPr bwMode="auto">
          <a:xfrm>
            <a:off x="1524000" y="1524000"/>
            <a:ext cx="6934200" cy="4760913"/>
          </a:xfrm>
          <a:prstGeom prst="rect">
            <a:avLst/>
          </a:prstGeom>
          <a:noFill/>
          <a:ln w="9525">
            <a:noFill/>
            <a:miter lim="800000"/>
            <a:headEnd/>
            <a:tailEnd/>
          </a:ln>
          <a:effectLst/>
        </p:spPr>
        <p:txBody>
          <a:bodyPr>
            <a:spAutoFit/>
          </a:bodyPr>
          <a:lstStyle/>
          <a:p>
            <a:r>
              <a:rPr lang="en-US" sz="1800"/>
              <a:t>Problem-Solving Research and Development (National Academy of Education)</a:t>
            </a:r>
          </a:p>
          <a:p>
            <a:endParaRPr lang="en-US" sz="1800"/>
          </a:p>
          <a:p>
            <a:r>
              <a:rPr lang="en-US" sz="1800"/>
              <a:t>All the participants share in a commitment to and accountability for multiple outcomes of the work:</a:t>
            </a:r>
          </a:p>
          <a:p>
            <a:r>
              <a:rPr lang="en-US" sz="1800"/>
              <a:t>• tangible improvement of a complex educational system, responsive to the circumstances of that system’s functioning and according to documentable criteria</a:t>
            </a:r>
          </a:p>
          <a:p>
            <a:r>
              <a:rPr lang="en-US" sz="1800"/>
              <a:t>• development of materials, personnel, and other resources to support transport of the aims, operational concepts, and methods that are developed in the project to other sites in which people want to adopt those aims, concepts, and methods (“travel”)</a:t>
            </a:r>
          </a:p>
          <a:p>
            <a:r>
              <a:rPr lang="en-US" sz="1800"/>
              <a:t>• contributions to the research literature that documents the results of these efforts and provides the forum in which alternative explanatory principles are developed, evaluated, and clarified, so that the results of these projects will cumulatively advance society’s understanding of general principles of educational practices and processes.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solidFill>
                  <a:schemeClr val="accent2"/>
                </a:solidFill>
              </a:rPr>
              <a:t>Niches for RFT’s</a:t>
            </a:r>
            <a:endParaRPr lang="en-US"/>
          </a:p>
        </p:txBody>
      </p:sp>
      <p:sp>
        <p:nvSpPr>
          <p:cNvPr id="33795" name="Text Box 3"/>
          <p:cNvSpPr txBox="1">
            <a:spLocks noChangeArrowheads="1"/>
          </p:cNvSpPr>
          <p:nvPr/>
        </p:nvSpPr>
        <p:spPr bwMode="auto">
          <a:xfrm>
            <a:off x="1447800" y="2971800"/>
            <a:ext cx="6934200" cy="1066800"/>
          </a:xfrm>
          <a:prstGeom prst="rect">
            <a:avLst/>
          </a:prstGeom>
          <a:noFill/>
          <a:ln w="9525">
            <a:noFill/>
            <a:miter lim="800000"/>
            <a:headEnd/>
            <a:tailEnd/>
          </a:ln>
          <a:effectLst/>
        </p:spPr>
        <p:txBody>
          <a:bodyPr>
            <a:spAutoFit/>
          </a:bodyPr>
          <a:lstStyle/>
          <a:p>
            <a:r>
              <a:rPr lang="en-US" sz="2800"/>
              <a:t>“You can't be a little bit random.”</a:t>
            </a:r>
          </a:p>
          <a:p>
            <a:endParaRPr lang="en-US"/>
          </a:p>
          <a:p>
            <a:pPr algn="r"/>
            <a:r>
              <a:rPr lang="en-US" sz="1200"/>
              <a:t>Judy Gueron, Brookings Forum</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152400"/>
            <a:ext cx="7772400" cy="1470025"/>
          </a:xfrm>
        </p:spPr>
        <p:txBody>
          <a:bodyPr/>
          <a:lstStyle/>
          <a:p>
            <a:pPr eaLnBrk="1" hangingPunct="1">
              <a:defRPr/>
            </a:pPr>
            <a:r>
              <a:rPr lang="en-US" dirty="0" smtClean="0">
                <a:solidFill>
                  <a:schemeClr val="accent6">
                    <a:lumMod val="75000"/>
                  </a:schemeClr>
                </a:solidFill>
              </a:rPr>
              <a:t>Civil Rights Act of 1964</a:t>
            </a:r>
          </a:p>
        </p:txBody>
      </p:sp>
      <p:sp>
        <p:nvSpPr>
          <p:cNvPr id="5" name="Footer Placeholder 4"/>
          <p:cNvSpPr>
            <a:spLocks noGrp="1"/>
          </p:cNvSpPr>
          <p:nvPr>
            <p:ph type="ftr" sz="quarter" idx="11"/>
          </p:nvPr>
        </p:nvSpPr>
        <p:spPr/>
        <p:txBody>
          <a:bodyPr/>
          <a:lstStyle/>
          <a:p>
            <a:pPr>
              <a:defRPr/>
            </a:pPr>
            <a:r>
              <a:rPr lang="en-US"/>
              <a:t>AERA Brown Lecture</a:t>
            </a:r>
          </a:p>
        </p:txBody>
      </p:sp>
      <p:pic>
        <p:nvPicPr>
          <p:cNvPr id="5124" name="Picture 4" descr="civil rights act bw"/>
          <p:cNvPicPr>
            <a:picLocks noChangeAspect="1" noChangeArrowheads="1"/>
          </p:cNvPicPr>
          <p:nvPr/>
        </p:nvPicPr>
        <p:blipFill>
          <a:blip r:embed="rId3" cstate="print"/>
          <a:srcRect/>
          <a:stretch>
            <a:fillRect/>
          </a:stretch>
        </p:blipFill>
        <p:spPr bwMode="auto">
          <a:xfrm>
            <a:off x="1447800" y="1447800"/>
            <a:ext cx="6211888" cy="4267200"/>
          </a:xfrm>
          <a:prstGeom prst="rect">
            <a:avLst/>
          </a:prstGeom>
          <a:noFill/>
          <a:ln w="9525">
            <a:noFill/>
            <a:miter lim="800000"/>
            <a:headEnd/>
            <a:tailEnd/>
          </a:ln>
        </p:spPr>
      </p:pic>
      <p:sp>
        <p:nvSpPr>
          <p:cNvPr id="6" name="Subtitle 5"/>
          <p:cNvSpPr>
            <a:spLocks noGrp="1"/>
          </p:cNvSpPr>
          <p:nvPr>
            <p:ph type="subTitle" idx="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pPr>
              <a:defRPr/>
            </a:pPr>
            <a:r>
              <a:rPr lang="en-US" smtClean="0"/>
              <a:t>ASCD: San Francisco</a:t>
            </a:r>
            <a:endParaRPr lang="en-US"/>
          </a:p>
        </p:txBody>
      </p:sp>
      <p:sp>
        <p:nvSpPr>
          <p:cNvPr id="2" name="Title 1"/>
          <p:cNvSpPr>
            <a:spLocks noGrp="1"/>
          </p:cNvSpPr>
          <p:nvPr>
            <p:ph type="title" idx="4294967295"/>
          </p:nvPr>
        </p:nvSpPr>
        <p:spPr>
          <a:xfrm>
            <a:off x="0" y="274638"/>
            <a:ext cx="8229600" cy="1143000"/>
          </a:xfrm>
        </p:spPr>
        <p:txBody>
          <a:bodyPr rtlCol="0">
            <a:normAutofit fontScale="90000"/>
          </a:bodyPr>
          <a:lstStyle/>
          <a:p>
            <a:pPr eaLnBrk="1" fontAlgn="auto" hangingPunct="1">
              <a:spcAft>
                <a:spcPts val="0"/>
              </a:spcAft>
              <a:defRPr/>
            </a:pPr>
            <a:r>
              <a:rPr lang="en-US" sz="4000" dirty="0" smtClean="0">
                <a:solidFill>
                  <a:schemeClr val="accent6">
                    <a:lumMod val="75000"/>
                  </a:schemeClr>
                </a:solidFill>
                <a:effectLst>
                  <a:outerShdw blurRad="38100" dist="38100" dir="2700000" algn="tl">
                    <a:srgbClr val="C0C0C0"/>
                  </a:outerShdw>
                </a:effectLst>
              </a:rPr>
              <a:t>Policy and Practice: </a:t>
            </a:r>
            <a:br>
              <a:rPr lang="en-US" sz="4000" dirty="0" smtClean="0">
                <a:solidFill>
                  <a:schemeClr val="accent6">
                    <a:lumMod val="75000"/>
                  </a:schemeClr>
                </a:solidFill>
                <a:effectLst>
                  <a:outerShdw blurRad="38100" dist="38100" dir="2700000" algn="tl">
                    <a:srgbClr val="C0C0C0"/>
                  </a:outerShdw>
                </a:effectLst>
              </a:rPr>
            </a:br>
            <a:r>
              <a:rPr lang="en-US" sz="4000" dirty="0" smtClean="0">
                <a:solidFill>
                  <a:schemeClr val="accent6">
                    <a:lumMod val="75000"/>
                  </a:schemeClr>
                </a:solidFill>
                <a:effectLst>
                  <a:outerShdw blurRad="38100" dist="38100" dir="2700000" algn="tl">
                    <a:srgbClr val="C0C0C0"/>
                  </a:outerShdw>
                </a:effectLst>
              </a:rPr>
              <a:t>Carrots and Sticks</a:t>
            </a:r>
          </a:p>
        </p:txBody>
      </p:sp>
      <p:sp>
        <p:nvSpPr>
          <p:cNvPr id="4100" name="Content Placeholder 2"/>
          <p:cNvSpPr>
            <a:spLocks noGrp="1"/>
          </p:cNvSpPr>
          <p:nvPr>
            <p:ph idx="4294967295"/>
          </p:nvPr>
        </p:nvSpPr>
        <p:spPr>
          <a:xfrm>
            <a:off x="990600" y="1752600"/>
            <a:ext cx="7239000" cy="4373563"/>
          </a:xfrm>
        </p:spPr>
        <p:txBody>
          <a:bodyPr/>
          <a:lstStyle/>
          <a:p>
            <a:pPr marL="365125" indent="-282575" eaLnBrk="1" hangingPunct="1">
              <a:lnSpc>
                <a:spcPct val="80000"/>
              </a:lnSpc>
            </a:pPr>
            <a:r>
              <a:rPr lang="en-US" dirty="0" smtClean="0"/>
              <a:t>Civil Rights Act, Lau v. Nichols, EEOA, </a:t>
            </a:r>
            <a:r>
              <a:rPr lang="en-US" dirty="0" err="1" smtClean="0"/>
              <a:t>Castañeda</a:t>
            </a:r>
            <a:r>
              <a:rPr lang="en-US" dirty="0" smtClean="0"/>
              <a:t> interpretation.</a:t>
            </a:r>
          </a:p>
          <a:p>
            <a:pPr marL="365125" indent="-282575" eaLnBrk="1" hangingPunct="1">
              <a:lnSpc>
                <a:spcPct val="80000"/>
              </a:lnSpc>
              <a:buFont typeface="Arial" charset="0"/>
              <a:buNone/>
            </a:pPr>
            <a:endParaRPr lang="en-US" dirty="0" smtClean="0"/>
          </a:p>
          <a:p>
            <a:pPr marL="365125" indent="-282575" eaLnBrk="1" hangingPunct="1">
              <a:lnSpc>
                <a:spcPct val="80000"/>
              </a:lnSpc>
            </a:pPr>
            <a:r>
              <a:rPr lang="en-US" dirty="0" smtClean="0"/>
              <a:t>Elementary and Secondary Education Act Title I, Title III…</a:t>
            </a:r>
          </a:p>
        </p:txBody>
      </p:sp>
      <p:pic>
        <p:nvPicPr>
          <p:cNvPr id="4101" name="Picture 5"/>
          <p:cNvPicPr>
            <a:picLocks noChangeAspect="1" noChangeArrowheads="1"/>
          </p:cNvPicPr>
          <p:nvPr/>
        </p:nvPicPr>
        <p:blipFill>
          <a:blip r:embed="rId3" cstate="print"/>
          <a:srcRect/>
          <a:stretch>
            <a:fillRect/>
          </a:stretch>
        </p:blipFill>
        <p:spPr bwMode="auto">
          <a:xfrm>
            <a:off x="762000" y="2895600"/>
            <a:ext cx="609600" cy="914400"/>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7696200" y="152400"/>
            <a:ext cx="1143000" cy="1374775"/>
          </a:xfrm>
          <a:prstGeom prst="rect">
            <a:avLst/>
          </a:prstGeom>
          <a:noFill/>
          <a:ln w="9525">
            <a:noFill/>
            <a:miter lim="800000"/>
            <a:headEnd/>
            <a:tailEnd/>
          </a:ln>
        </p:spPr>
      </p:pic>
      <p:pic>
        <p:nvPicPr>
          <p:cNvPr id="4103" name="Picture 6"/>
          <p:cNvPicPr>
            <a:picLocks noChangeAspect="1" noChangeArrowheads="1"/>
          </p:cNvPicPr>
          <p:nvPr/>
        </p:nvPicPr>
        <p:blipFill>
          <a:blip r:embed="rId5" cstate="print"/>
          <a:srcRect/>
          <a:stretch>
            <a:fillRect/>
          </a:stretch>
        </p:blipFill>
        <p:spPr bwMode="auto">
          <a:xfrm>
            <a:off x="914400" y="1676400"/>
            <a:ext cx="508000" cy="609600"/>
          </a:xfrm>
          <a:prstGeom prst="rect">
            <a:avLst/>
          </a:prstGeom>
          <a:noFill/>
          <a:ln w="9525">
            <a:noFill/>
            <a:miter lim="800000"/>
            <a:headEnd/>
            <a:tailEnd/>
          </a:ln>
        </p:spPr>
      </p:pic>
      <p:pic>
        <p:nvPicPr>
          <p:cNvPr id="4104" name="Picture 5"/>
          <p:cNvPicPr>
            <a:picLocks noChangeAspect="1" noChangeArrowheads="1"/>
          </p:cNvPicPr>
          <p:nvPr/>
        </p:nvPicPr>
        <p:blipFill>
          <a:blip r:embed="rId6" cstate="print"/>
          <a:srcRect/>
          <a:stretch>
            <a:fillRect/>
          </a:stretch>
        </p:blipFill>
        <p:spPr bwMode="auto">
          <a:xfrm>
            <a:off x="457200" y="0"/>
            <a:ext cx="914400" cy="1371600"/>
          </a:xfrm>
          <a:prstGeom prst="rect">
            <a:avLst/>
          </a:prstGeom>
          <a:noFill/>
          <a:ln w="9525">
            <a:noFill/>
            <a:miter lim="800000"/>
            <a:headEnd/>
            <a:tailEnd/>
          </a:ln>
        </p:spPr>
      </p:pic>
      <p:sp>
        <p:nvSpPr>
          <p:cNvPr id="9" name="Date Placeholder 8"/>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t>
            </a:r>
            <a:r>
              <a:rPr lang="en-US" sz="2400" dirty="0" smtClean="0">
                <a:solidFill>
                  <a:srgbClr val="FF6600"/>
                </a:solidFill>
              </a:rPr>
              <a:t>"</a:t>
            </a:r>
            <a:r>
              <a:rPr lang="en-US" sz="2400" dirty="0" smtClean="0">
                <a:solidFill>
                  <a:schemeClr val="accent6">
                    <a:lumMod val="75000"/>
                  </a:schemeClr>
                </a:solidFill>
              </a:rPr>
              <a:t>appropriate action” </a:t>
            </a:r>
            <a:r>
              <a:rPr lang="en-US" sz="2400" dirty="0" smtClean="0"/>
              <a:t>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a:t>
            </a:r>
            <a:r>
              <a:rPr lang="en-US" sz="2400" i="1" dirty="0" smtClean="0">
                <a:solidFill>
                  <a:schemeClr val="bg2"/>
                </a:solidFill>
              </a:rPr>
              <a:t>produce results</a:t>
            </a:r>
            <a:r>
              <a:rPr lang="en-US" sz="2400" dirty="0" smtClean="0">
                <a:solidFill>
                  <a:schemeClr val="bg2"/>
                </a:solidFill>
              </a:rPr>
              <a:t> indicating that the language barriers confronting students are actually being overcome.</a:t>
            </a:r>
          </a:p>
        </p:txBody>
      </p:sp>
      <p:sp>
        <p:nvSpPr>
          <p:cNvPr id="9221"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pic>
        <p:nvPicPr>
          <p:cNvPr id="9222" name="Picture 7"/>
          <p:cNvPicPr>
            <a:picLocks noChangeAspect="1" noChangeArrowheads="1"/>
          </p:cNvPicPr>
          <p:nvPr/>
        </p:nvPicPr>
        <p:blipFill>
          <a:blip r:embed="rId3" cstate="print"/>
          <a:srcRect/>
          <a:stretch>
            <a:fillRect/>
          </a:stretch>
        </p:blipFill>
        <p:spPr bwMode="auto">
          <a:xfrm>
            <a:off x="5943600" y="3124200"/>
            <a:ext cx="1905000" cy="2419350"/>
          </a:xfrm>
          <a:prstGeom prst="rect">
            <a:avLst/>
          </a:prstGeom>
          <a:noFill/>
          <a:ln w="9525">
            <a:noFill/>
            <a:miter lim="800000"/>
            <a:headEnd/>
            <a:tailEnd/>
          </a:ln>
        </p:spPr>
      </p:pic>
      <p:sp>
        <p:nvSpPr>
          <p:cNvPr id="9223" name="TextBox 7"/>
          <p:cNvSpPr txBox="1">
            <a:spLocks noChangeArrowheads="1"/>
          </p:cNvSpPr>
          <p:nvPr/>
        </p:nvSpPr>
        <p:spPr bwMode="auto">
          <a:xfrm>
            <a:off x="1524000" y="3733800"/>
            <a:ext cx="3198813" cy="369888"/>
          </a:xfrm>
          <a:prstGeom prst="rect">
            <a:avLst/>
          </a:prstGeom>
          <a:noFill/>
          <a:ln w="9525">
            <a:noFill/>
            <a:miter lim="800000"/>
            <a:headEnd/>
            <a:tailEnd/>
          </a:ln>
        </p:spPr>
        <p:txBody>
          <a:bodyPr wrap="none">
            <a:spAutoFit/>
          </a:bodyPr>
          <a:lstStyle/>
          <a:p>
            <a:r>
              <a:rPr lang="en-US"/>
              <a:t>Judge Carolyn Randall (King)</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t>(1) Whether the school system is pursuing a program informed by </a:t>
            </a:r>
            <a:r>
              <a:rPr lang="en-US" sz="2400" i="1" dirty="0" smtClean="0">
                <a:solidFill>
                  <a:schemeClr val="accent6"/>
                </a:solidFill>
              </a:rPr>
              <a:t>an educational theory recognized as sound </a:t>
            </a:r>
            <a:r>
              <a:rPr lang="en-US" sz="2400" dirty="0" smtClean="0"/>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a:t>
            </a:r>
            <a:r>
              <a:rPr lang="en-US" sz="2400" i="1" dirty="0" smtClean="0">
                <a:solidFill>
                  <a:schemeClr val="bg2"/>
                </a:solidFill>
              </a:rPr>
              <a:t>produce results</a:t>
            </a:r>
            <a:r>
              <a:rPr lang="en-US" sz="2400" dirty="0" smtClean="0">
                <a:solidFill>
                  <a:schemeClr val="bg2"/>
                </a:solidFill>
              </a:rPr>
              <a:t> indicating that the language barriers confronting students are actually being overcome.</a:t>
            </a:r>
          </a:p>
        </p:txBody>
      </p:sp>
      <p:sp>
        <p:nvSpPr>
          <p:cNvPr id="10245"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a:ln>
            <a:solidFill>
              <a:schemeClr val="accent1"/>
            </a:solidFill>
          </a:ln>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t>(2) Whether the programs and practices actually used by the school system are reasonably calculated to </a:t>
            </a:r>
            <a:r>
              <a:rPr lang="en-US" sz="2400" i="1" dirty="0" smtClean="0">
                <a:solidFill>
                  <a:schemeClr val="accent6"/>
                </a:solidFill>
              </a:rPr>
              <a:t>implement effectively</a:t>
            </a:r>
            <a:r>
              <a:rPr lang="en-US" sz="2400" dirty="0" smtClean="0"/>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produce results indicating that the language barriers confronting students are actually being overcome.</a:t>
            </a:r>
          </a:p>
        </p:txBody>
      </p:sp>
      <p:sp>
        <p:nvSpPr>
          <p:cNvPr id="11269"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t>(3) Whether the school's program succeeds, after a legitimate trial, to </a:t>
            </a:r>
            <a:r>
              <a:rPr lang="en-US" sz="2400" i="1" dirty="0" smtClean="0">
                <a:solidFill>
                  <a:schemeClr val="accent6"/>
                </a:solidFill>
              </a:rPr>
              <a:t>produce results</a:t>
            </a:r>
            <a:r>
              <a:rPr lang="en-US" sz="2400" dirty="0" smtClean="0">
                <a:solidFill>
                  <a:schemeClr val="accent6"/>
                </a:solidFill>
              </a:rPr>
              <a:t> </a:t>
            </a:r>
            <a:r>
              <a:rPr lang="en-US" sz="2400" dirty="0" smtClean="0"/>
              <a:t>indicating that the language barriers confronting students are actually being overcome.</a:t>
            </a:r>
          </a:p>
        </p:txBody>
      </p:sp>
      <p:sp>
        <p:nvSpPr>
          <p:cNvPr id="12293"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752600" y="838200"/>
            <a:ext cx="5791200" cy="3505200"/>
            <a:chOff x="1219200" y="838200"/>
            <a:chExt cx="6781800" cy="4670425"/>
          </a:xfrm>
        </p:grpSpPr>
        <p:sp>
          <p:nvSpPr>
            <p:cNvPr id="13317" name="Oval 2"/>
            <p:cNvSpPr>
              <a:spLocks noChangeArrowheads="1"/>
            </p:cNvSpPr>
            <p:nvPr/>
          </p:nvSpPr>
          <p:spPr bwMode="auto">
            <a:xfrm>
              <a:off x="3505200" y="838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Sound theory</a:t>
              </a:r>
            </a:p>
          </p:txBody>
        </p:sp>
        <p:sp>
          <p:nvSpPr>
            <p:cNvPr id="13318" name="Oval 3"/>
            <p:cNvSpPr>
              <a:spLocks noChangeArrowheads="1"/>
            </p:cNvSpPr>
            <p:nvPr/>
          </p:nvSpPr>
          <p:spPr bwMode="auto">
            <a:xfrm>
              <a:off x="57150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Implementation</a:t>
              </a:r>
            </a:p>
          </p:txBody>
        </p:sp>
        <p:sp>
          <p:nvSpPr>
            <p:cNvPr id="13319" name="Oval 4"/>
            <p:cNvSpPr>
              <a:spLocks noChangeArrowheads="1"/>
            </p:cNvSpPr>
            <p:nvPr/>
          </p:nvSpPr>
          <p:spPr bwMode="auto">
            <a:xfrm>
              <a:off x="12192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Results</a:t>
              </a:r>
            </a:p>
          </p:txBody>
        </p:sp>
        <p:cxnSp>
          <p:nvCxnSpPr>
            <p:cNvPr id="13320" name="AutoShape 5"/>
            <p:cNvCxnSpPr>
              <a:cxnSpLocks noChangeShapeType="1"/>
              <a:stCxn id="13317" idx="5"/>
              <a:endCxn id="13318" idx="0"/>
            </p:cNvCxnSpPr>
            <p:nvPr/>
          </p:nvCxnSpPr>
          <p:spPr bwMode="auto">
            <a:xfrm rot="16200000" flipH="1">
              <a:off x="5636419" y="2283619"/>
              <a:ext cx="1041400" cy="1401762"/>
            </a:xfrm>
            <a:prstGeom prst="curvedConnector3">
              <a:avLst>
                <a:gd name="adj1" fmla="val 63417"/>
              </a:avLst>
            </a:prstGeom>
            <a:noFill/>
            <a:ln w="9525">
              <a:solidFill>
                <a:schemeClr val="tx1"/>
              </a:solidFill>
              <a:round/>
              <a:headEnd/>
              <a:tailEnd type="arrow" w="lg" len="lg"/>
            </a:ln>
          </p:spPr>
        </p:cxnSp>
        <p:cxnSp>
          <p:nvCxnSpPr>
            <p:cNvPr id="13321" name="AutoShape 6"/>
            <p:cNvCxnSpPr>
              <a:cxnSpLocks noChangeShapeType="1"/>
              <a:stCxn id="13318" idx="3"/>
              <a:endCxn id="13319" idx="6"/>
            </p:cNvCxnSpPr>
            <p:nvPr/>
          </p:nvCxnSpPr>
          <p:spPr bwMode="auto">
            <a:xfrm rot="16200000" flipV="1">
              <a:off x="4441032" y="3521868"/>
              <a:ext cx="673100" cy="2544763"/>
            </a:xfrm>
            <a:prstGeom prst="curvedConnector4">
              <a:avLst>
                <a:gd name="adj1" fmla="val -75472"/>
                <a:gd name="adj2" fmla="val 56583"/>
              </a:avLst>
            </a:prstGeom>
            <a:noFill/>
            <a:ln w="9525">
              <a:solidFill>
                <a:schemeClr val="tx1"/>
              </a:solidFill>
              <a:round/>
              <a:headEnd/>
              <a:tailEnd type="arrow" w="lg" len="lg"/>
            </a:ln>
          </p:spPr>
        </p:cxnSp>
        <p:cxnSp>
          <p:nvCxnSpPr>
            <p:cNvPr id="13322" name="AutoShape 7"/>
            <p:cNvCxnSpPr>
              <a:cxnSpLocks noChangeShapeType="1"/>
              <a:stCxn id="13319" idx="0"/>
              <a:endCxn id="13317" idx="3"/>
            </p:cNvCxnSpPr>
            <p:nvPr/>
          </p:nvCxnSpPr>
          <p:spPr bwMode="auto">
            <a:xfrm rot="-5400000">
              <a:off x="2580482" y="2245518"/>
              <a:ext cx="1041400" cy="1477963"/>
            </a:xfrm>
            <a:prstGeom prst="curvedConnector3">
              <a:avLst>
                <a:gd name="adj1" fmla="val 36583"/>
              </a:avLst>
            </a:prstGeom>
            <a:noFill/>
            <a:ln w="9525">
              <a:solidFill>
                <a:schemeClr val="tx1"/>
              </a:solidFill>
              <a:prstDash val="dash"/>
              <a:round/>
              <a:headEnd/>
              <a:tailEnd type="arrow" w="lg" len="lg"/>
            </a:ln>
          </p:spPr>
        </p:cxnSp>
        <p:cxnSp>
          <p:nvCxnSpPr>
            <p:cNvPr id="13323" name="AutoShape 8"/>
            <p:cNvCxnSpPr>
              <a:cxnSpLocks noChangeShapeType="1"/>
              <a:stCxn id="13319" idx="0"/>
              <a:endCxn id="13318" idx="1"/>
            </p:cNvCxnSpPr>
            <p:nvPr/>
          </p:nvCxnSpPr>
          <p:spPr bwMode="auto">
            <a:xfrm rot="5400000" flipV="1">
              <a:off x="4066382" y="1801018"/>
              <a:ext cx="279400" cy="3687763"/>
            </a:xfrm>
            <a:prstGeom prst="curvedConnector3">
              <a:avLst>
                <a:gd name="adj1" fmla="val -81819"/>
              </a:avLst>
            </a:prstGeom>
            <a:noFill/>
            <a:ln w="9525">
              <a:solidFill>
                <a:schemeClr val="tx1"/>
              </a:solidFill>
              <a:prstDash val="dash"/>
              <a:round/>
              <a:headEnd/>
              <a:tailEnd type="arrow" w="lg" len="lg"/>
            </a:ln>
          </p:spPr>
        </p:cxnSp>
        <p:sp>
          <p:nvSpPr>
            <p:cNvPr id="13324" name="Text Box 9"/>
            <p:cNvSpPr txBox="1">
              <a:spLocks noChangeArrowheads="1"/>
            </p:cNvSpPr>
            <p:nvPr/>
          </p:nvSpPr>
          <p:spPr bwMode="auto">
            <a:xfrm>
              <a:off x="5851525" y="26273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examine</a:t>
              </a:r>
            </a:p>
          </p:txBody>
        </p:sp>
        <p:sp>
          <p:nvSpPr>
            <p:cNvPr id="13325" name="Text Box 10"/>
            <p:cNvSpPr txBox="1">
              <a:spLocks noChangeArrowheads="1"/>
            </p:cNvSpPr>
            <p:nvPr/>
          </p:nvSpPr>
          <p:spPr bwMode="auto">
            <a:xfrm>
              <a:off x="4022725" y="51419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evaluate</a:t>
              </a:r>
            </a:p>
          </p:txBody>
        </p:sp>
        <p:sp>
          <p:nvSpPr>
            <p:cNvPr id="13326" name="Text Box 11"/>
            <p:cNvSpPr txBox="1">
              <a:spLocks noChangeArrowheads="1"/>
            </p:cNvSpPr>
            <p:nvPr/>
          </p:nvSpPr>
          <p:spPr bwMode="auto">
            <a:xfrm>
              <a:off x="4038600" y="3352800"/>
              <a:ext cx="844550" cy="366713"/>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reform</a:t>
              </a:r>
            </a:p>
          </p:txBody>
        </p:sp>
        <p:sp>
          <p:nvSpPr>
            <p:cNvPr id="13327" name="Text Box 12"/>
            <p:cNvSpPr txBox="1">
              <a:spLocks noChangeArrowheads="1"/>
            </p:cNvSpPr>
            <p:nvPr/>
          </p:nvSpPr>
          <p:spPr bwMode="auto">
            <a:xfrm>
              <a:off x="2727325" y="2703513"/>
              <a:ext cx="793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revise</a:t>
              </a:r>
            </a:p>
          </p:txBody>
        </p:sp>
      </p:grpSp>
      <p:sp>
        <p:nvSpPr>
          <p:cNvPr id="13315" name="TextBox 14"/>
          <p:cNvSpPr txBox="1">
            <a:spLocks noChangeArrowheads="1"/>
          </p:cNvSpPr>
          <p:nvPr/>
        </p:nvSpPr>
        <p:spPr bwMode="auto">
          <a:xfrm>
            <a:off x="914400" y="4953000"/>
            <a:ext cx="7391400" cy="646113"/>
          </a:xfrm>
          <a:prstGeom prst="rect">
            <a:avLst/>
          </a:prstGeom>
          <a:noFill/>
          <a:ln w="9525">
            <a:noFill/>
            <a:miter lim="800000"/>
            <a:headEnd/>
            <a:tailEnd/>
          </a:ln>
        </p:spPr>
        <p:txBody>
          <a:bodyPr>
            <a:spAutoFit/>
          </a:bodyPr>
          <a:lstStyle/>
          <a:p>
            <a:r>
              <a:rPr lang="en-US"/>
              <a:t>Articulated in OCR policy memoranda issued on Sept. 11, 1984, reiterated successively in 1985, 1990, 1991.</a:t>
            </a:r>
          </a:p>
        </p:txBody>
      </p:sp>
      <p:sp>
        <p:nvSpPr>
          <p:cNvPr id="17" name="Date Placeholder 16"/>
          <p:cNvSpPr>
            <a:spLocks noGrp="1"/>
          </p:cNvSpPr>
          <p:nvPr>
            <p:ph type="dt" sz="half" idx="10"/>
          </p:nvPr>
        </p:nvSpPr>
        <p:spPr/>
        <p:txBody>
          <a:bodyPr/>
          <a:lstStyle/>
          <a:p>
            <a:r>
              <a:rPr lang="en-US" smtClean="0"/>
              <a:t>3/27/2011</a:t>
            </a:r>
            <a:endParaRPr lang="en-US"/>
          </a:p>
        </p:txBody>
      </p:sp>
      <p:sp>
        <p:nvSpPr>
          <p:cNvPr id="16" name="Footer Placeholder 15"/>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3400" y="1295400"/>
            <a:ext cx="4572000" cy="2857500"/>
          </a:xfrm>
          <a:prstGeom prst="rect">
            <a:avLst/>
          </a:prstGeom>
          <a:noFill/>
          <a:ln w="9525">
            <a:noFill/>
            <a:miter lim="800000"/>
            <a:headEnd/>
            <a:tailEnd/>
          </a:ln>
        </p:spPr>
      </p:pic>
      <p:sp>
        <p:nvSpPr>
          <p:cNvPr id="5" name="Title 4"/>
          <p:cNvSpPr>
            <a:spLocks noGrp="1"/>
          </p:cNvSpPr>
          <p:nvPr>
            <p:ph type="title"/>
          </p:nvPr>
        </p:nvSpPr>
        <p:spPr/>
        <p:txBody>
          <a:bodyPr>
            <a:normAutofit fontScale="90000"/>
          </a:bodyPr>
          <a:lstStyle/>
          <a:p>
            <a:r>
              <a:rPr lang="en-US" dirty="0" err="1" smtClean="0"/>
              <a:t>WordSift</a:t>
            </a:r>
            <a:r>
              <a:rPr lang="en-US" dirty="0" smtClean="0"/>
              <a:t>:  </a:t>
            </a:r>
            <a:r>
              <a:rPr lang="en-US" dirty="0" smtClean="0">
                <a:hlinkClick r:id="rId3"/>
              </a:rPr>
              <a:t>http://WordSift.com</a:t>
            </a:r>
            <a:r>
              <a:rPr lang="en-US" dirty="0" smtClean="0"/>
              <a:t/>
            </a:r>
            <a:br>
              <a:rPr lang="en-US" dirty="0" smtClean="0"/>
            </a:br>
            <a:endParaRPr lang="en-US" dirty="0"/>
          </a:p>
        </p:txBody>
      </p:sp>
      <p:pic>
        <p:nvPicPr>
          <p:cNvPr id="2051" name="Picture 3"/>
          <p:cNvPicPr>
            <a:picLocks noChangeAspect="1" noChangeArrowheads="1"/>
          </p:cNvPicPr>
          <p:nvPr/>
        </p:nvPicPr>
        <p:blipFill>
          <a:blip r:embed="rId4" cstate="print"/>
          <a:srcRect/>
          <a:stretch>
            <a:fillRect/>
          </a:stretch>
        </p:blipFill>
        <p:spPr bwMode="auto">
          <a:xfrm>
            <a:off x="4648200" y="3540514"/>
            <a:ext cx="4191000" cy="30888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Year Analytics</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709305" y="1600200"/>
            <a:ext cx="5725390" cy="45259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hlinkClick r:id="rId2"/>
              </a:rPr>
              <a:t>http://www.microsoft.com/education/demos/scale/</a:t>
            </a:r>
            <a:endParaRPr lang="en-US" sz="20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800364" y="1600200"/>
            <a:ext cx="7543272"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hlinkClick r:id="rId2"/>
              </a:rPr>
              <a:t>http://publicschoolchoice.lausd.net/</a:t>
            </a:r>
            <a:endParaRPr lang="en-US"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2399148" y="1600200"/>
            <a:ext cx="4345704" cy="452596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2844</Words>
  <Application>Microsoft Office PowerPoint</Application>
  <PresentationFormat>On-screen Show (4:3)</PresentationFormat>
  <Paragraphs>219</Paragraphs>
  <Slides>36</Slides>
  <Notes>7</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Education 205X  The Impact of Social and Behavioral Science Research on Educational Issues: Focus on English Language Learners and Issues of Policy and Practice </vt:lpstr>
      <vt:lpstr>NERPPB</vt:lpstr>
      <vt:lpstr>NERPPB</vt:lpstr>
      <vt:lpstr>NERPPB</vt:lpstr>
      <vt:lpstr>NERPPB</vt:lpstr>
      <vt:lpstr>NERPPB</vt:lpstr>
      <vt:lpstr>NERPPB Policy Statement</vt:lpstr>
      <vt:lpstr>NERPPB Policy Statement</vt:lpstr>
      <vt:lpstr>NERPPB Policy Statement</vt:lpstr>
      <vt:lpstr>NERPPB Policy Statement</vt:lpstr>
      <vt:lpstr>NERPPB Policy Statement</vt:lpstr>
      <vt:lpstr>NERPPB Policy Statement</vt:lpstr>
      <vt:lpstr>Carnine and Meeder Principles</vt:lpstr>
      <vt:lpstr>National Reading Panel Standards</vt:lpstr>
      <vt:lpstr>Research Reform Proposal</vt:lpstr>
      <vt:lpstr>A Definition of Research</vt:lpstr>
      <vt:lpstr>NICHD Perspective</vt:lpstr>
      <vt:lpstr>NICHD Perspective</vt:lpstr>
      <vt:lpstr>NICHD Perspective</vt:lpstr>
      <vt:lpstr>NICHD Perspective</vt:lpstr>
      <vt:lpstr>NICHD Perspective</vt:lpstr>
      <vt:lpstr>Niches for RFT’s</vt:lpstr>
      <vt:lpstr>Niches for RFT’s - OERI Phase II Standards</vt:lpstr>
      <vt:lpstr>Niches for RFT’s</vt:lpstr>
      <vt:lpstr>Niches for RFT’s</vt:lpstr>
      <vt:lpstr>Civil Rights Act of 1964</vt:lpstr>
      <vt:lpstr>Policy and Practice:  Carrots and Sticks</vt:lpstr>
      <vt:lpstr>Castañeda v. Pickard (1981) Fifth Circuit Court of Appeals </vt:lpstr>
      <vt:lpstr>Castañeda v. Pickard (1981) Fifth Circuit Court of Appeals </vt:lpstr>
      <vt:lpstr>Castañeda v. Pickard (1981) Fifth Circuit Court of Appeals </vt:lpstr>
      <vt:lpstr>Castañeda v. Pickard (1981) Fifth Circuit Court of Appeals </vt:lpstr>
      <vt:lpstr>Slide 32</vt:lpstr>
      <vt:lpstr>WordSift:  http://WordSift.com </vt:lpstr>
      <vt:lpstr>Past Year Analytics</vt:lpstr>
      <vt:lpstr>http://www.microsoft.com/education/demos/scale/</vt:lpstr>
      <vt:lpstr>http://publicschoolchoice.lausd.net/</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WordSift:  http://WordSift.com</dc:title>
  <dc:creator>hakuta</dc:creator>
  <cp:lastModifiedBy>hakuta</cp:lastModifiedBy>
  <cp:revision>12</cp:revision>
  <dcterms:created xsi:type="dcterms:W3CDTF">2011-03-29T20:42:31Z</dcterms:created>
  <dcterms:modified xsi:type="dcterms:W3CDTF">2011-03-30T00:42:23Z</dcterms:modified>
</cp:coreProperties>
</file>